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6858000" cy="9906000" type="A4"/>
  <p:notesSz cx="6799263" cy="9929813"/>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68" userDrawn="1">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193"/>
    <a:srgbClr val="73FDD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16" autoAdjust="0"/>
    <p:restoredTop sz="96866" autoAdjust="0"/>
  </p:normalViewPr>
  <p:slideViewPr>
    <p:cSldViewPr snapToGrid="0" snapToObjects="1">
      <p:cViewPr varScale="1">
        <p:scale>
          <a:sx n="62" d="100"/>
          <a:sy n="62" d="100"/>
        </p:scale>
        <p:origin x="1808" y="52"/>
      </p:cViewPr>
      <p:guideLst>
        <p:guide orient="horz" pos="3868"/>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347" cy="49821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1342" y="0"/>
            <a:ext cx="2946347" cy="498215"/>
          </a:xfrm>
          <a:prstGeom prst="rect">
            <a:avLst/>
          </a:prstGeom>
        </p:spPr>
        <p:txBody>
          <a:bodyPr vert="horz" lIns="91440" tIns="45720" rIns="91440" bIns="45720" rtlCol="0"/>
          <a:lstStyle>
            <a:lvl1pPr algn="r">
              <a:defRPr sz="1200"/>
            </a:lvl1pPr>
          </a:lstStyle>
          <a:p>
            <a:fld id="{F311E444-C606-C640-A64F-34D3C2E1A23F}" type="datetimeFigureOut">
              <a:rPr kumimoji="1" lang="ja-JP" altLang="en-US" smtClean="0"/>
              <a:t>2019/1/24</a:t>
            </a:fld>
            <a:endParaRPr kumimoji="1" lang="ja-JP" altLang="en-US"/>
          </a:p>
        </p:txBody>
      </p:sp>
      <p:sp>
        <p:nvSpPr>
          <p:cNvPr id="4" name="スライド イメージ プレースホルダー 3"/>
          <p:cNvSpPr>
            <a:spLocks noGrp="1" noRot="1" noChangeAspect="1"/>
          </p:cNvSpPr>
          <p:nvPr>
            <p:ph type="sldImg" idx="2"/>
          </p:nvPr>
        </p:nvSpPr>
        <p:spPr>
          <a:xfrm>
            <a:off x="2239963" y="1241425"/>
            <a:ext cx="2319337" cy="335121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927" y="4778722"/>
            <a:ext cx="5439410" cy="390986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31600"/>
            <a:ext cx="2946347" cy="498214"/>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1342" y="9431600"/>
            <a:ext cx="2946347" cy="498214"/>
          </a:xfrm>
          <a:prstGeom prst="rect">
            <a:avLst/>
          </a:prstGeom>
        </p:spPr>
        <p:txBody>
          <a:bodyPr vert="horz" lIns="91440" tIns="45720" rIns="91440" bIns="45720" rtlCol="0" anchor="b"/>
          <a:lstStyle>
            <a:lvl1pPr algn="r">
              <a:defRPr sz="1200"/>
            </a:lvl1pPr>
          </a:lstStyle>
          <a:p>
            <a:fld id="{0DEE312A-4B62-BB4A-B2BC-433DF98E8549}" type="slidenum">
              <a:rPr kumimoji="1" lang="ja-JP" altLang="en-US" smtClean="0"/>
              <a:t>‹#›</a:t>
            </a:fld>
            <a:endParaRPr kumimoji="1" lang="ja-JP" altLang="en-US"/>
          </a:p>
        </p:txBody>
      </p:sp>
    </p:spTree>
    <p:extLst>
      <p:ext uri="{BB962C8B-B14F-4D97-AF65-F5344CB8AC3E}">
        <p14:creationId xmlns:p14="http://schemas.microsoft.com/office/powerpoint/2010/main" val="216237978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6D15A3C1-E31F-6543-835B-8995CCEEB4CB}" type="datetimeFigureOut">
              <a:rPr kumimoji="1" lang="ja-JP" altLang="en-US" smtClean="0"/>
              <a:t>2019/1/24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AB43853-008F-D247-9F00-2764B06F0712}" type="slidenum">
              <a:rPr kumimoji="1" lang="ja-JP" altLang="en-US" smtClean="0"/>
              <a:t>‹#›</a:t>
            </a:fld>
            <a:endParaRPr kumimoji="1" lang="ja-JP" altLang="en-US"/>
          </a:p>
        </p:txBody>
      </p:sp>
    </p:spTree>
    <p:extLst>
      <p:ext uri="{BB962C8B-B14F-4D97-AF65-F5344CB8AC3E}">
        <p14:creationId xmlns:p14="http://schemas.microsoft.com/office/powerpoint/2010/main" val="3558505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D15A3C1-E31F-6543-835B-8995CCEEB4CB}" type="datetimeFigureOut">
              <a:rPr kumimoji="1" lang="ja-JP" altLang="en-US" smtClean="0"/>
              <a:t>2019/1/24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AB43853-008F-D247-9F00-2764B06F0712}" type="slidenum">
              <a:rPr kumimoji="1" lang="ja-JP" altLang="en-US" smtClean="0"/>
              <a:t>‹#›</a:t>
            </a:fld>
            <a:endParaRPr kumimoji="1" lang="ja-JP" altLang="en-US"/>
          </a:p>
        </p:txBody>
      </p:sp>
    </p:spTree>
    <p:extLst>
      <p:ext uri="{BB962C8B-B14F-4D97-AF65-F5344CB8AC3E}">
        <p14:creationId xmlns:p14="http://schemas.microsoft.com/office/powerpoint/2010/main" val="4186266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73264"/>
            <a:ext cx="1157288" cy="1220822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257175" y="573264"/>
            <a:ext cx="3357563" cy="1220822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D15A3C1-E31F-6543-835B-8995CCEEB4CB}" type="datetimeFigureOut">
              <a:rPr kumimoji="1" lang="ja-JP" altLang="en-US" smtClean="0"/>
              <a:t>2019/1/24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AB43853-008F-D247-9F00-2764B06F0712}" type="slidenum">
              <a:rPr kumimoji="1" lang="ja-JP" altLang="en-US" smtClean="0"/>
              <a:t>‹#›</a:t>
            </a:fld>
            <a:endParaRPr kumimoji="1" lang="ja-JP" altLang="en-US"/>
          </a:p>
        </p:txBody>
      </p:sp>
    </p:spTree>
    <p:extLst>
      <p:ext uri="{BB962C8B-B14F-4D97-AF65-F5344CB8AC3E}">
        <p14:creationId xmlns:p14="http://schemas.microsoft.com/office/powerpoint/2010/main" val="2614154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D15A3C1-E31F-6543-835B-8995CCEEB4CB}" type="datetimeFigureOut">
              <a:rPr kumimoji="1" lang="ja-JP" altLang="en-US" smtClean="0"/>
              <a:t>2019/1/24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AB43853-008F-D247-9F00-2764B06F0712}" type="slidenum">
              <a:rPr kumimoji="1" lang="ja-JP" altLang="en-US" smtClean="0"/>
              <a:t>‹#›</a:t>
            </a:fld>
            <a:endParaRPr kumimoji="1" lang="ja-JP" altLang="en-US"/>
          </a:p>
        </p:txBody>
      </p:sp>
    </p:spTree>
    <p:extLst>
      <p:ext uri="{BB962C8B-B14F-4D97-AF65-F5344CB8AC3E}">
        <p14:creationId xmlns:p14="http://schemas.microsoft.com/office/powerpoint/2010/main" val="1946976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3"/>
            <a:ext cx="5829300" cy="1967442"/>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6D15A3C1-E31F-6543-835B-8995CCEEB4CB}" type="datetimeFigureOut">
              <a:rPr kumimoji="1" lang="ja-JP" altLang="en-US" smtClean="0"/>
              <a:t>2019/1/24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AB43853-008F-D247-9F00-2764B06F0712}" type="slidenum">
              <a:rPr kumimoji="1" lang="ja-JP" altLang="en-US" smtClean="0"/>
              <a:t>‹#›</a:t>
            </a:fld>
            <a:endParaRPr kumimoji="1" lang="ja-JP" altLang="en-US"/>
          </a:p>
        </p:txBody>
      </p:sp>
    </p:spTree>
    <p:extLst>
      <p:ext uri="{BB962C8B-B14F-4D97-AF65-F5344CB8AC3E}">
        <p14:creationId xmlns:p14="http://schemas.microsoft.com/office/powerpoint/2010/main" val="4144817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257175"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2628900"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6D15A3C1-E31F-6543-835B-8995CCEEB4CB}" type="datetimeFigureOut">
              <a:rPr kumimoji="1" lang="ja-JP" altLang="en-US" smtClean="0"/>
              <a:t>2019/1/24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AB43853-008F-D247-9F00-2764B06F0712}" type="slidenum">
              <a:rPr kumimoji="1" lang="ja-JP" altLang="en-US" smtClean="0"/>
              <a:t>‹#›</a:t>
            </a:fld>
            <a:endParaRPr kumimoji="1" lang="ja-JP" altLang="en-US"/>
          </a:p>
        </p:txBody>
      </p:sp>
    </p:spTree>
    <p:extLst>
      <p:ext uri="{BB962C8B-B14F-4D97-AF65-F5344CB8AC3E}">
        <p14:creationId xmlns:p14="http://schemas.microsoft.com/office/powerpoint/2010/main" val="1566313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6D15A3C1-E31F-6543-835B-8995CCEEB4CB}" type="datetimeFigureOut">
              <a:rPr kumimoji="1" lang="ja-JP" altLang="en-US" smtClean="0"/>
              <a:t>2019/1/24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AB43853-008F-D247-9F00-2764B06F0712}" type="slidenum">
              <a:rPr kumimoji="1" lang="ja-JP" altLang="en-US" smtClean="0"/>
              <a:t>‹#›</a:t>
            </a:fld>
            <a:endParaRPr kumimoji="1" lang="ja-JP" altLang="en-US"/>
          </a:p>
        </p:txBody>
      </p:sp>
    </p:spTree>
    <p:extLst>
      <p:ext uri="{BB962C8B-B14F-4D97-AF65-F5344CB8AC3E}">
        <p14:creationId xmlns:p14="http://schemas.microsoft.com/office/powerpoint/2010/main" val="119566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6D15A3C1-E31F-6543-835B-8995CCEEB4CB}" type="datetimeFigureOut">
              <a:rPr kumimoji="1" lang="ja-JP" altLang="en-US" smtClean="0"/>
              <a:t>2019/1/24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AB43853-008F-D247-9F00-2764B06F0712}" type="slidenum">
              <a:rPr kumimoji="1" lang="ja-JP" altLang="en-US" smtClean="0"/>
              <a:t>‹#›</a:t>
            </a:fld>
            <a:endParaRPr kumimoji="1" lang="ja-JP" altLang="en-US"/>
          </a:p>
        </p:txBody>
      </p:sp>
    </p:spTree>
    <p:extLst>
      <p:ext uri="{BB962C8B-B14F-4D97-AF65-F5344CB8AC3E}">
        <p14:creationId xmlns:p14="http://schemas.microsoft.com/office/powerpoint/2010/main" val="4074551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6D15A3C1-E31F-6543-835B-8995CCEEB4CB}" type="datetimeFigureOut">
              <a:rPr kumimoji="1" lang="ja-JP" altLang="en-US" smtClean="0"/>
              <a:t>2019/1/24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AB43853-008F-D247-9F00-2764B06F0712}" type="slidenum">
              <a:rPr kumimoji="1" lang="ja-JP" altLang="en-US" smtClean="0"/>
              <a:t>‹#›</a:t>
            </a:fld>
            <a:endParaRPr kumimoji="1" lang="ja-JP" altLang="en-US"/>
          </a:p>
        </p:txBody>
      </p:sp>
    </p:spTree>
    <p:extLst>
      <p:ext uri="{BB962C8B-B14F-4D97-AF65-F5344CB8AC3E}">
        <p14:creationId xmlns:p14="http://schemas.microsoft.com/office/powerpoint/2010/main" val="2986099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235" cy="1678517"/>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6D15A3C1-E31F-6543-835B-8995CCEEB4CB}" type="datetimeFigureOut">
              <a:rPr kumimoji="1" lang="ja-JP" altLang="en-US" smtClean="0"/>
              <a:t>2019/1/24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AB43853-008F-D247-9F00-2764B06F0712}" type="slidenum">
              <a:rPr kumimoji="1" lang="ja-JP" altLang="en-US" smtClean="0"/>
              <a:t>‹#›</a:t>
            </a:fld>
            <a:endParaRPr kumimoji="1" lang="ja-JP" altLang="en-US"/>
          </a:p>
        </p:txBody>
      </p:sp>
    </p:spTree>
    <p:extLst>
      <p:ext uri="{BB962C8B-B14F-4D97-AF65-F5344CB8AC3E}">
        <p14:creationId xmlns:p14="http://schemas.microsoft.com/office/powerpoint/2010/main" val="3477135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6D15A3C1-E31F-6543-835B-8995CCEEB4CB}" type="datetimeFigureOut">
              <a:rPr kumimoji="1" lang="ja-JP" altLang="en-US" smtClean="0"/>
              <a:t>2019/1/24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AB43853-008F-D247-9F00-2764B06F0712}" type="slidenum">
              <a:rPr kumimoji="1" lang="ja-JP" altLang="en-US" smtClean="0"/>
              <a:t>‹#›</a:t>
            </a:fld>
            <a:endParaRPr kumimoji="1" lang="ja-JP" altLang="en-US"/>
          </a:p>
        </p:txBody>
      </p:sp>
    </p:spTree>
    <p:extLst>
      <p:ext uri="{BB962C8B-B14F-4D97-AF65-F5344CB8AC3E}">
        <p14:creationId xmlns:p14="http://schemas.microsoft.com/office/powerpoint/2010/main" val="2037162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6D15A3C1-E31F-6543-835B-8995CCEEB4CB}" type="datetimeFigureOut">
              <a:rPr kumimoji="1" lang="ja-JP" altLang="en-US" smtClean="0"/>
              <a:t>2019/1/24</a:t>
            </a:fld>
            <a:endParaRPr kumimoji="1" lang="ja-JP" altLang="en-US"/>
          </a:p>
        </p:txBody>
      </p:sp>
      <p:sp>
        <p:nvSpPr>
          <p:cNvPr id="5" name="フッター プレースホルダー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AAB43853-008F-D247-9F00-2764B06F0712}" type="slidenum">
              <a:rPr kumimoji="1" lang="ja-JP" altLang="en-US" smtClean="0"/>
              <a:t>‹#›</a:t>
            </a:fld>
            <a:endParaRPr kumimoji="1" lang="ja-JP" altLang="en-US"/>
          </a:p>
        </p:txBody>
      </p:sp>
    </p:spTree>
    <p:extLst>
      <p:ext uri="{BB962C8B-B14F-4D97-AF65-F5344CB8AC3E}">
        <p14:creationId xmlns:p14="http://schemas.microsoft.com/office/powerpoint/2010/main" val="39166962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図 21"/>
          <p:cNvPicPr/>
          <p:nvPr/>
        </p:nvPicPr>
        <p:blipFill>
          <a:blip r:embed="rId2">
            <a:extLst>
              <a:ext uri="{28A0092B-C50C-407E-A947-70E740481C1C}">
                <a14:useLocalDpi xmlns:a14="http://schemas.microsoft.com/office/drawing/2010/main" val="0"/>
              </a:ext>
            </a:extLst>
          </a:blip>
          <a:stretch>
            <a:fillRect/>
          </a:stretch>
        </p:blipFill>
        <p:spPr>
          <a:xfrm>
            <a:off x="1" y="-3001"/>
            <a:ext cx="6858000" cy="869275"/>
          </a:xfrm>
          <a:prstGeom prst="rect">
            <a:avLst/>
          </a:prstGeom>
        </p:spPr>
      </p:pic>
      <p:sp>
        <p:nvSpPr>
          <p:cNvPr id="9" name="正方形/長方形 8"/>
          <p:cNvSpPr/>
          <p:nvPr/>
        </p:nvSpPr>
        <p:spPr>
          <a:xfrm>
            <a:off x="428206" y="1915374"/>
            <a:ext cx="5996943" cy="830096"/>
          </a:xfrm>
          <a:prstGeom prst="rect">
            <a:avLst/>
          </a:prstGeom>
          <a:solidFill>
            <a:schemeClr val="bg1"/>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600" dirty="0">
                <a:solidFill>
                  <a:schemeClr val="tx1"/>
                </a:solidFill>
                <a:latin typeface="Meiryo UI" panose="020B0604030504040204" pitchFamily="50" charset="-128"/>
                <a:ea typeface="Meiryo UI" panose="020B0604030504040204" pitchFamily="50" charset="-128"/>
              </a:rPr>
              <a:t>飲食店向け</a:t>
            </a:r>
            <a:r>
              <a:rPr lang="en-US" altLang="ja-JP" sz="1600" dirty="0">
                <a:solidFill>
                  <a:schemeClr val="tx1"/>
                </a:solidFill>
                <a:latin typeface="Meiryo UI" panose="020B0604030504040204" pitchFamily="50" charset="-128"/>
                <a:ea typeface="Meiryo UI" panose="020B0604030504040204" pitchFamily="50" charset="-128"/>
              </a:rPr>
              <a:t>POS</a:t>
            </a:r>
            <a:r>
              <a:rPr lang="ja-JP" altLang="en-US" sz="1600" dirty="0">
                <a:solidFill>
                  <a:schemeClr val="tx1"/>
                </a:solidFill>
                <a:latin typeface="Meiryo UI" panose="020B0604030504040204" pitchFamily="50" charset="-128"/>
                <a:ea typeface="Meiryo UI" panose="020B0604030504040204" pitchFamily="50" charset="-128"/>
              </a:rPr>
              <a:t>システム「</a:t>
            </a:r>
            <a:r>
              <a:rPr lang="en-US" altLang="ja-JP" sz="1600" dirty="0" err="1">
                <a:solidFill>
                  <a:schemeClr val="tx1"/>
                </a:solidFill>
                <a:latin typeface="Meiryo UI" panose="020B0604030504040204" pitchFamily="50" charset="-128"/>
                <a:ea typeface="Meiryo UI" panose="020B0604030504040204" pitchFamily="50" charset="-128"/>
              </a:rPr>
              <a:t>FScompass</a:t>
            </a:r>
            <a:r>
              <a:rPr lang="ja-JP" altLang="en-US" sz="1600" dirty="0">
                <a:solidFill>
                  <a:schemeClr val="tx1"/>
                </a:solidFill>
                <a:latin typeface="Meiryo UI" panose="020B0604030504040204" pitchFamily="50" charset="-128"/>
                <a:ea typeface="Meiryo UI" panose="020B0604030504040204" pitchFamily="50" charset="-128"/>
              </a:rPr>
              <a:t>」が</a:t>
            </a:r>
            <a:endParaRPr lang="en-US" altLang="ja-JP" sz="1600" dirty="0">
              <a:solidFill>
                <a:schemeClr val="tx1"/>
              </a:solidFill>
              <a:latin typeface="Meiryo UI" panose="020B0604030504040204" pitchFamily="50" charset="-128"/>
              <a:ea typeface="Meiryo UI" panose="020B0604030504040204" pitchFamily="50" charset="-128"/>
            </a:endParaRPr>
          </a:p>
          <a:p>
            <a:pPr algn="ctr"/>
            <a:r>
              <a:rPr lang="ja-JP" altLang="en-US" sz="1600" dirty="0">
                <a:solidFill>
                  <a:schemeClr val="tx1"/>
                </a:solidFill>
                <a:latin typeface="Meiryo UI" panose="020B0604030504040204" pitchFamily="50" charset="-128"/>
                <a:ea typeface="Meiryo UI" panose="020B0604030504040204" pitchFamily="50" charset="-128"/>
              </a:rPr>
              <a:t>セルフレジ機能搭載！会計のさらなる効率化・人手不足対応を実現</a:t>
            </a:r>
            <a:endParaRPr lang="ja-JP" altLang="ja-JP" sz="16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408447" y="2881266"/>
            <a:ext cx="6036460" cy="4847481"/>
          </a:xfrm>
          <a:prstGeom prst="rect">
            <a:avLst/>
          </a:prstGeom>
          <a:noFill/>
        </p:spPr>
        <p:txBody>
          <a:bodyPr wrap="square" rtlCol="0">
            <a:spAutoFit/>
          </a:bodyPr>
          <a:lstStyle/>
          <a:p>
            <a:r>
              <a:rPr lang="ja-JP" altLang="en-US" sz="1200" dirty="0">
                <a:latin typeface="MS PMincho" charset="-128"/>
                <a:ea typeface="MS PMincho" charset="-128"/>
                <a:cs typeface="MS PMincho" charset="-128"/>
              </a:rPr>
              <a:t>　</a:t>
            </a:r>
            <a:r>
              <a:rPr lang="ja-JP" altLang="en-US" sz="1100" dirty="0">
                <a:latin typeface="Meiryo UI" panose="020B0604030504040204" pitchFamily="50" charset="-128"/>
                <a:ea typeface="Meiryo UI" panose="020B0604030504040204" pitchFamily="50" charset="-128"/>
                <a:cs typeface="MS PMincho" charset="-128"/>
              </a:rPr>
              <a:t>東芝テック株式会社（本社：東京都品川区、代表取締役社長：池田 隆之）は、飲食店向け</a:t>
            </a:r>
            <a:r>
              <a:rPr lang="en-US" altLang="ja-JP" sz="1100" dirty="0">
                <a:latin typeface="Meiryo UI" panose="020B0604030504040204" pitchFamily="50" charset="-128"/>
                <a:ea typeface="Meiryo UI" panose="020B0604030504040204" pitchFamily="50" charset="-128"/>
                <a:cs typeface="MS PMincho" charset="-128"/>
              </a:rPr>
              <a:t>POS</a:t>
            </a:r>
            <a:r>
              <a:rPr lang="ja-JP" altLang="en-US" sz="1100" dirty="0">
                <a:latin typeface="Meiryo UI" panose="020B0604030504040204" pitchFamily="50" charset="-128"/>
                <a:ea typeface="Meiryo UI" panose="020B0604030504040204" pitchFamily="50" charset="-128"/>
                <a:cs typeface="MS PMincho" charset="-128"/>
              </a:rPr>
              <a:t>システムとして多くの飲食店様に導入頂いている「</a:t>
            </a:r>
            <a:r>
              <a:rPr lang="en-US" altLang="ja-JP" sz="1100" dirty="0" err="1">
                <a:latin typeface="Meiryo UI" panose="020B0604030504040204" pitchFamily="50" charset="-128"/>
                <a:ea typeface="Meiryo UI" panose="020B0604030504040204" pitchFamily="50" charset="-128"/>
                <a:cs typeface="MS PMincho" charset="-128"/>
              </a:rPr>
              <a:t>FScompass</a:t>
            </a:r>
            <a:r>
              <a:rPr lang="ja-JP" altLang="en-US" sz="1100" dirty="0">
                <a:latin typeface="Meiryo UI" panose="020B0604030504040204" pitchFamily="50" charset="-128"/>
                <a:ea typeface="Meiryo UI" panose="020B0604030504040204" pitchFamily="50" charset="-128"/>
                <a:cs typeface="MS PMincho" charset="-128"/>
              </a:rPr>
              <a:t>」にセルフレジ機能を搭載し、お客様の会計待ちストレスの軽減や、会計の効率化・省人化をさらに促進します。</a:t>
            </a:r>
            <a:endParaRPr lang="en-US" altLang="ja-JP" sz="1100" dirty="0">
              <a:latin typeface="Meiryo UI" panose="020B0604030504040204" pitchFamily="50" charset="-128"/>
              <a:ea typeface="Meiryo UI" panose="020B0604030504040204" pitchFamily="50" charset="-128"/>
            </a:endParaRPr>
          </a:p>
          <a:p>
            <a:r>
              <a:rPr lang="ja-JP" altLang="en-US" sz="1100" dirty="0">
                <a:latin typeface="Meiryo UI" panose="020B0604030504040204" pitchFamily="50" charset="-128"/>
                <a:ea typeface="Meiryo UI" panose="020B0604030504040204" pitchFamily="50" charset="-128"/>
              </a:rPr>
              <a:t>　飲食店の人手不足は年々深刻化しており、店舗オペレーションがスムーズに行えないシーンが増えてきました。飲食店の会計時に店員不足から、お客様をお待たせするといった問題が続いています。</a:t>
            </a:r>
            <a:endParaRPr lang="en-US" altLang="ja-JP" sz="1100" dirty="0">
              <a:latin typeface="Meiryo UI" panose="020B0604030504040204" pitchFamily="50" charset="-128"/>
              <a:ea typeface="Meiryo UI" panose="020B0604030504040204" pitchFamily="50" charset="-128"/>
            </a:endParaRPr>
          </a:p>
          <a:p>
            <a:endParaRPr lang="en-US" altLang="ja-JP" sz="1100" dirty="0">
              <a:latin typeface="Meiryo UI" panose="020B0604030504040204" pitchFamily="50" charset="-128"/>
              <a:ea typeface="Meiryo UI" panose="020B0604030504040204" pitchFamily="50" charset="-128"/>
            </a:endParaRPr>
          </a:p>
          <a:p>
            <a:r>
              <a:rPr lang="ja-JP" altLang="en-US" sz="1100" dirty="0">
                <a:latin typeface="Meiryo UI" panose="020B0604030504040204" pitchFamily="50" charset="-128"/>
                <a:ea typeface="Meiryo UI" panose="020B0604030504040204" pitchFamily="50" charset="-128"/>
              </a:rPr>
              <a:t>　セルフレジ機能を搭載した本製品は、お客様自身が会計伝票にあるバーコードをセルフレジでスキャンすることで注文内容を呼出、支払いをすることで会計を完了することができます。それにより店員不在時でもセルフ会計運用することで、お客様のレジ待ちストレスが軽減されるとともに、会計にかかる店員の業務負担を軽減することができます。</a:t>
            </a:r>
            <a:endParaRPr lang="en-US" altLang="ja-JP" sz="1100" dirty="0">
              <a:latin typeface="Meiryo UI" panose="020B0604030504040204" pitchFamily="50" charset="-128"/>
              <a:ea typeface="Meiryo UI" panose="020B0604030504040204" pitchFamily="50" charset="-128"/>
            </a:endParaRPr>
          </a:p>
          <a:p>
            <a:r>
              <a:rPr lang="ja-JP" altLang="en-US" sz="1100" dirty="0">
                <a:latin typeface="Meiryo UI" panose="020B0604030504040204" pitchFamily="50" charset="-128"/>
                <a:ea typeface="Meiryo UI" panose="020B0604030504040204" pitchFamily="50" charset="-128"/>
              </a:rPr>
              <a:t>　また、一つのシステムで、セルフレジと店員が対応する通常会計を切り替えることも可能です。</a:t>
            </a:r>
            <a:endParaRPr lang="en-US" altLang="ja-JP" sz="1100" dirty="0">
              <a:latin typeface="Meiryo UI" panose="020B0604030504040204" pitchFamily="50" charset="-128"/>
              <a:ea typeface="Meiryo UI" panose="020B0604030504040204" pitchFamily="50" charset="-128"/>
            </a:endParaRPr>
          </a:p>
          <a:p>
            <a:endParaRPr lang="en-US" altLang="ja-JP" sz="1100" dirty="0">
              <a:latin typeface="Meiryo UI" panose="020B0604030504040204" pitchFamily="50" charset="-128"/>
              <a:ea typeface="Meiryo UI" panose="020B0604030504040204" pitchFamily="50" charset="-128"/>
            </a:endParaRPr>
          </a:p>
          <a:p>
            <a:endParaRPr lang="en-US" altLang="ja-JP" sz="1100" dirty="0">
              <a:latin typeface="Meiryo UI" panose="020B0604030504040204" pitchFamily="50" charset="-128"/>
              <a:ea typeface="Meiryo UI" panose="020B0604030504040204" pitchFamily="50" charset="-128"/>
            </a:endParaRPr>
          </a:p>
          <a:p>
            <a:endParaRPr lang="en-US" altLang="ja-JP" sz="1100" dirty="0">
              <a:latin typeface="Meiryo UI" panose="020B0604030504040204" pitchFamily="50" charset="-128"/>
              <a:ea typeface="Meiryo UI" panose="020B0604030504040204" pitchFamily="50" charset="-128"/>
            </a:endParaRPr>
          </a:p>
          <a:p>
            <a:endParaRPr lang="en-US" altLang="ja-JP" sz="1100" dirty="0">
              <a:latin typeface="Meiryo UI" panose="020B0604030504040204" pitchFamily="50" charset="-128"/>
              <a:ea typeface="Meiryo UI" panose="020B0604030504040204" pitchFamily="50" charset="-128"/>
            </a:endParaRPr>
          </a:p>
          <a:p>
            <a:endParaRPr lang="en-US" altLang="ja-JP" sz="1100" dirty="0">
              <a:latin typeface="Meiryo UI" panose="020B0604030504040204" pitchFamily="50" charset="-128"/>
              <a:ea typeface="Meiryo UI" panose="020B0604030504040204" pitchFamily="50" charset="-128"/>
            </a:endParaRPr>
          </a:p>
          <a:p>
            <a:endParaRPr lang="en-US" altLang="ja-JP" sz="1100" dirty="0">
              <a:latin typeface="Meiryo UI" panose="020B0604030504040204" pitchFamily="50" charset="-128"/>
              <a:ea typeface="Meiryo UI" panose="020B0604030504040204" pitchFamily="50" charset="-128"/>
            </a:endParaRPr>
          </a:p>
          <a:p>
            <a:endParaRPr lang="en-US" altLang="ja-JP" sz="1100" dirty="0">
              <a:latin typeface="Meiryo UI" panose="020B0604030504040204" pitchFamily="50" charset="-128"/>
              <a:ea typeface="Meiryo UI" panose="020B0604030504040204" pitchFamily="50" charset="-128"/>
            </a:endParaRPr>
          </a:p>
          <a:p>
            <a:endParaRPr lang="en-US" altLang="ja-JP" sz="1100" dirty="0">
              <a:latin typeface="Meiryo UI" panose="020B0604030504040204" pitchFamily="50" charset="-128"/>
              <a:ea typeface="Meiryo UI" panose="020B0604030504040204" pitchFamily="50" charset="-128"/>
            </a:endParaRPr>
          </a:p>
          <a:p>
            <a:endParaRPr lang="en-US" altLang="ja-JP" sz="1100" dirty="0">
              <a:latin typeface="Meiryo UI" panose="020B0604030504040204" pitchFamily="50" charset="-128"/>
              <a:ea typeface="Meiryo UI" panose="020B0604030504040204" pitchFamily="50" charset="-128"/>
            </a:endParaRPr>
          </a:p>
          <a:p>
            <a:r>
              <a:rPr lang="ja-JP" altLang="en-US" sz="1100" dirty="0">
                <a:latin typeface="Meiryo UI" panose="020B0604030504040204" pitchFamily="50" charset="-128"/>
                <a:ea typeface="Meiryo UI" panose="020B0604030504040204" pitchFamily="50" charset="-128"/>
              </a:rPr>
              <a:t>　東芝テックはこれまで大手飲食チェーン店でテスト的に導入されていた飲食店向けセルフレジを、標準パッケージとして発売しました。これにより中小の飲食店でもセルフレジ導入が可能になりました。</a:t>
            </a:r>
            <a:endParaRPr lang="en-US" altLang="ja-JP" sz="1100" dirty="0">
              <a:latin typeface="Meiryo UI" panose="020B0604030504040204" pitchFamily="50" charset="-128"/>
              <a:ea typeface="Meiryo UI" panose="020B0604030504040204" pitchFamily="50" charset="-128"/>
            </a:endParaRPr>
          </a:p>
          <a:p>
            <a:r>
              <a:rPr lang="ja-JP" altLang="en-US" sz="1100" dirty="0">
                <a:latin typeface="Meiryo UI" panose="020B0604030504040204" pitchFamily="50" charset="-128"/>
                <a:ea typeface="Meiryo UI" panose="020B0604030504040204" pitchFamily="50" charset="-128"/>
              </a:rPr>
              <a:t>　 先行しているスーパーマーケットなどのセルフレジのノウハウを活かしたセルフレジとなっており、既に「</a:t>
            </a:r>
            <a:r>
              <a:rPr lang="en-US" altLang="ja-JP" sz="1100" dirty="0" err="1">
                <a:latin typeface="Meiryo UI" panose="020B0604030504040204" pitchFamily="50" charset="-128"/>
                <a:ea typeface="Meiryo UI" panose="020B0604030504040204" pitchFamily="50" charset="-128"/>
              </a:rPr>
              <a:t>FScompass</a:t>
            </a:r>
            <a:r>
              <a:rPr lang="ja-JP" altLang="en-US" sz="1100" dirty="0">
                <a:latin typeface="Meiryo UI" panose="020B0604030504040204" pitchFamily="50" charset="-128"/>
                <a:ea typeface="Meiryo UI" panose="020B0604030504040204" pitchFamily="50" charset="-128"/>
              </a:rPr>
              <a:t>」を導入頂いている店舗ではシステムバージョンアップで、セルフレジ機能をご利用いただけます。システムを丸ごと入れ替える必要がなく、導入のハードルを下げることができました。</a:t>
            </a:r>
            <a:endParaRPr lang="en-US" altLang="ja-JP" sz="1100" dirty="0">
              <a:latin typeface="Meiryo UI" panose="020B0604030504040204" pitchFamily="50" charset="-128"/>
              <a:ea typeface="Meiryo UI" panose="020B0604030504040204" pitchFamily="50" charset="-128"/>
            </a:endParaRPr>
          </a:p>
          <a:p>
            <a:r>
              <a:rPr lang="ja-JP" altLang="en-US" sz="1100" dirty="0">
                <a:latin typeface="Meiryo UI" panose="020B0604030504040204" pitchFamily="50" charset="-128"/>
                <a:ea typeface="Meiryo UI" panose="020B0604030504040204" pitchFamily="50" charset="-128"/>
              </a:rPr>
              <a:t>　　今後、セルフレジに対するご要望の声の多い飲食チェーン店を中心に提案を進め、</a:t>
            </a:r>
            <a:r>
              <a:rPr lang="en-US" altLang="ja-JP" sz="1100" dirty="0">
                <a:latin typeface="Meiryo UI" panose="020B0604030504040204" pitchFamily="50" charset="-128"/>
                <a:ea typeface="Meiryo UI" panose="020B0604030504040204" pitchFamily="50" charset="-128"/>
              </a:rPr>
              <a:t>1</a:t>
            </a:r>
            <a:r>
              <a:rPr lang="ja-JP" altLang="en-US" sz="1100" dirty="0">
                <a:latin typeface="Meiryo UI" panose="020B0604030504040204" pitchFamily="50" charset="-128"/>
                <a:ea typeface="Meiryo UI" panose="020B0604030504040204" pitchFamily="50" charset="-128"/>
              </a:rPr>
              <a:t>年後に</a:t>
            </a:r>
            <a:r>
              <a:rPr lang="en-US" altLang="ja-JP" sz="1100" dirty="0">
                <a:latin typeface="Meiryo UI" panose="020B0604030504040204" pitchFamily="50" charset="-128"/>
                <a:ea typeface="Meiryo UI" panose="020B0604030504040204" pitchFamily="50" charset="-128"/>
              </a:rPr>
              <a:t>300</a:t>
            </a:r>
            <a:r>
              <a:rPr lang="ja-JP" altLang="en-US" sz="1100" dirty="0">
                <a:latin typeface="Meiryo UI" panose="020B0604030504040204" pitchFamily="50" charset="-128"/>
                <a:ea typeface="Meiryo UI" panose="020B0604030504040204" pitchFamily="50" charset="-128"/>
              </a:rPr>
              <a:t>店舗への導入を目指します。</a:t>
            </a:r>
            <a:endParaRPr lang="en-US" altLang="ja-JP" sz="1100" dirty="0">
              <a:latin typeface="Meiryo UI" panose="020B0604030504040204" pitchFamily="50" charset="-128"/>
              <a:ea typeface="Meiryo UI" panose="020B0604030504040204" pitchFamily="50" charset="-128"/>
            </a:endParaRPr>
          </a:p>
        </p:txBody>
      </p:sp>
      <p:sp>
        <p:nvSpPr>
          <p:cNvPr id="6" name="Rectangle 411"/>
          <p:cNvSpPr>
            <a:spLocks noChangeArrowheads="1"/>
          </p:cNvSpPr>
          <p:nvPr/>
        </p:nvSpPr>
        <p:spPr bwMode="auto">
          <a:xfrm>
            <a:off x="3967027" y="925840"/>
            <a:ext cx="2972435" cy="9895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0" vert="horz" wrap="square" lIns="0" tIns="0" rIns="0" bIns="0" anchor="t" anchorCtr="0" upright="1">
            <a:noAutofit/>
          </a:bodyPr>
          <a:lstStyle/>
          <a:p>
            <a:pPr indent="889000" algn="just">
              <a:spcAft>
                <a:spcPts val="0"/>
              </a:spcAft>
            </a:pPr>
            <a:r>
              <a:rPr lang="ja-JP" altLang="en-US" sz="900" dirty="0">
                <a:latin typeface="Meiryo UI" panose="020B0604030504040204" pitchFamily="50" charset="-128"/>
                <a:ea typeface="Meiryo UI" panose="020B0604030504040204" pitchFamily="50" charset="-128"/>
                <a:cs typeface="MS PMincho" charset="-128"/>
              </a:rPr>
              <a:t>　</a:t>
            </a:r>
            <a:r>
              <a:rPr lang="en-US" altLang="ja-JP" sz="900" dirty="0">
                <a:latin typeface="Meiryo UI" panose="020B0604030504040204" pitchFamily="50" charset="-128"/>
                <a:ea typeface="Meiryo UI" panose="020B0604030504040204" pitchFamily="50" charset="-128"/>
                <a:cs typeface="MS PMincho" charset="-128"/>
              </a:rPr>
              <a:t>2019</a:t>
            </a:r>
            <a:r>
              <a:rPr lang="ja-JP" sz="900" dirty="0">
                <a:effectLst/>
                <a:latin typeface="Meiryo UI" panose="020B0604030504040204" pitchFamily="50" charset="-128"/>
                <a:ea typeface="Meiryo UI" panose="020B0604030504040204" pitchFamily="50" charset="-128"/>
                <a:cs typeface="MS PMincho" charset="-128"/>
              </a:rPr>
              <a:t>年</a:t>
            </a:r>
            <a:r>
              <a:rPr lang="en-US" sz="900" dirty="0">
                <a:effectLst/>
                <a:latin typeface="Meiryo UI" panose="020B0604030504040204" pitchFamily="50" charset="-128"/>
                <a:ea typeface="Meiryo UI" panose="020B0604030504040204" pitchFamily="50" charset="-128"/>
                <a:cs typeface="MS PMincho" charset="-128"/>
              </a:rPr>
              <a:t>(</a:t>
            </a:r>
            <a:r>
              <a:rPr lang="ja-JP" sz="900" dirty="0">
                <a:effectLst/>
                <a:latin typeface="Meiryo UI" panose="020B0604030504040204" pitchFamily="50" charset="-128"/>
                <a:ea typeface="Meiryo UI" panose="020B0604030504040204" pitchFamily="50" charset="-128"/>
                <a:cs typeface="MS PMincho" charset="-128"/>
              </a:rPr>
              <a:t>平成</a:t>
            </a:r>
            <a:r>
              <a:rPr lang="en-US" altLang="ja-JP" sz="900" dirty="0">
                <a:latin typeface="Meiryo UI" panose="020B0604030504040204" pitchFamily="50" charset="-128"/>
                <a:ea typeface="Meiryo UI" panose="020B0604030504040204" pitchFamily="50" charset="-128"/>
                <a:cs typeface="MS PMincho" charset="-128"/>
              </a:rPr>
              <a:t>31</a:t>
            </a:r>
            <a:r>
              <a:rPr lang="ja-JP" sz="900" dirty="0">
                <a:effectLst/>
                <a:latin typeface="Meiryo UI" panose="020B0604030504040204" pitchFamily="50" charset="-128"/>
                <a:ea typeface="Meiryo UI" panose="020B0604030504040204" pitchFamily="50" charset="-128"/>
                <a:cs typeface="MS PMincho" charset="-128"/>
              </a:rPr>
              <a:t>年</a:t>
            </a:r>
            <a:r>
              <a:rPr lang="en-US" sz="900" dirty="0">
                <a:effectLst/>
                <a:latin typeface="Meiryo UI" panose="020B0604030504040204" pitchFamily="50" charset="-128"/>
                <a:ea typeface="Meiryo UI" panose="020B0604030504040204" pitchFamily="50" charset="-128"/>
                <a:cs typeface="MS PMincho" charset="-128"/>
              </a:rPr>
              <a:t>)</a:t>
            </a:r>
            <a:r>
              <a:rPr lang="ja-JP" altLang="en-US" sz="900" dirty="0">
                <a:latin typeface="Meiryo UI" panose="020B0604030504040204" pitchFamily="50" charset="-128"/>
                <a:ea typeface="Meiryo UI" panose="020B0604030504040204" pitchFamily="50" charset="-128"/>
                <a:cs typeface="MS PMincho" charset="-128"/>
              </a:rPr>
              <a:t>　</a:t>
            </a:r>
            <a:r>
              <a:rPr lang="en-US" altLang="ja-JP" sz="900" dirty="0">
                <a:latin typeface="Meiryo UI" panose="020B0604030504040204" pitchFamily="50" charset="-128"/>
                <a:ea typeface="Meiryo UI" panose="020B0604030504040204" pitchFamily="50" charset="-128"/>
                <a:cs typeface="MS PMincho" charset="-128"/>
              </a:rPr>
              <a:t>1</a:t>
            </a:r>
            <a:r>
              <a:rPr lang="ja-JP" sz="900" dirty="0">
                <a:effectLst/>
                <a:latin typeface="Meiryo UI" panose="020B0604030504040204" pitchFamily="50" charset="-128"/>
                <a:ea typeface="Meiryo UI" panose="020B0604030504040204" pitchFamily="50" charset="-128"/>
                <a:cs typeface="MS PMincho" charset="-128"/>
              </a:rPr>
              <a:t>月</a:t>
            </a:r>
            <a:r>
              <a:rPr lang="en-US" altLang="ja-JP" sz="900" dirty="0">
                <a:latin typeface="Meiryo UI" panose="020B0604030504040204" pitchFamily="50" charset="-128"/>
                <a:ea typeface="Meiryo UI" panose="020B0604030504040204" pitchFamily="50" charset="-128"/>
                <a:cs typeface="MS PMincho" charset="-128"/>
              </a:rPr>
              <a:t>24</a:t>
            </a:r>
            <a:r>
              <a:rPr lang="ja-JP" sz="900" dirty="0">
                <a:effectLst/>
                <a:latin typeface="Meiryo UI" panose="020B0604030504040204" pitchFamily="50" charset="-128"/>
                <a:ea typeface="Meiryo UI" panose="020B0604030504040204" pitchFamily="50" charset="-128"/>
                <a:cs typeface="MS PMincho" charset="-128"/>
              </a:rPr>
              <a:t>日</a:t>
            </a:r>
            <a:endParaRPr lang="en-US" altLang="ja-JP" sz="900" dirty="0">
              <a:effectLst/>
              <a:latin typeface="Meiryo UI" panose="020B0604030504040204" pitchFamily="50" charset="-128"/>
              <a:ea typeface="Meiryo UI" panose="020B0604030504040204" pitchFamily="50" charset="-128"/>
              <a:cs typeface="MS PMincho" charset="-128"/>
            </a:endParaRPr>
          </a:p>
          <a:p>
            <a:pPr indent="889000" algn="just">
              <a:spcAft>
                <a:spcPts val="0"/>
              </a:spcAft>
            </a:pPr>
            <a:endParaRPr lang="en-US" altLang="ja-JP" sz="900" dirty="0">
              <a:latin typeface="MS PMincho" charset="-128"/>
              <a:ea typeface="MS PMincho" charset="-128"/>
              <a:cs typeface="MS PMincho" charset="-128"/>
            </a:endParaRPr>
          </a:p>
          <a:p>
            <a:pPr indent="889000" algn="just">
              <a:spcAft>
                <a:spcPts val="0"/>
              </a:spcAft>
            </a:pPr>
            <a:endParaRPr lang="en-US" altLang="ja-JP" sz="900" dirty="0">
              <a:effectLst/>
              <a:latin typeface="MS PMincho" charset="-128"/>
              <a:ea typeface="MS PMincho" charset="-128"/>
              <a:cs typeface="MS PMincho" charset="-128"/>
            </a:endParaRPr>
          </a:p>
          <a:p>
            <a:pPr indent="889000" algn="just">
              <a:spcAft>
                <a:spcPts val="0"/>
              </a:spcAft>
            </a:pPr>
            <a:endParaRPr lang="ja-JP" sz="900" dirty="0">
              <a:effectLst/>
              <a:latin typeface="MS PMincho" charset="-128"/>
              <a:ea typeface="MS PMincho" charset="-128"/>
              <a:cs typeface="MS PMincho" charset="-128"/>
            </a:endParaRPr>
          </a:p>
          <a:p>
            <a:pPr indent="381000" algn="just">
              <a:spcAft>
                <a:spcPts val="0"/>
              </a:spcAft>
            </a:pPr>
            <a:r>
              <a:rPr lang="zh-TW" sz="900" dirty="0">
                <a:effectLst/>
                <a:latin typeface="Meiryo UI" panose="020B0604030504040204" pitchFamily="50" charset="-128"/>
                <a:ea typeface="Meiryo UI" panose="020B0604030504040204" pitchFamily="50" charset="-128"/>
                <a:cs typeface="MS PMincho" charset="-128"/>
              </a:rPr>
              <a:t>〒</a:t>
            </a:r>
            <a:r>
              <a:rPr lang="en-US" sz="900" dirty="0">
                <a:effectLst/>
                <a:latin typeface="Meiryo UI" panose="020B0604030504040204" pitchFamily="50" charset="-128"/>
                <a:ea typeface="Meiryo UI" panose="020B0604030504040204" pitchFamily="50" charset="-128"/>
                <a:cs typeface="MS PMincho" charset="-128"/>
              </a:rPr>
              <a:t>141-8562 </a:t>
            </a:r>
            <a:r>
              <a:rPr lang="zh-TW" sz="900" dirty="0">
                <a:effectLst/>
                <a:latin typeface="Meiryo UI" panose="020B0604030504040204" pitchFamily="50" charset="-128"/>
                <a:ea typeface="Meiryo UI" panose="020B0604030504040204" pitchFamily="50" charset="-128"/>
                <a:cs typeface="MS PMincho" charset="-128"/>
              </a:rPr>
              <a:t>東京都品川区</a:t>
            </a:r>
            <a:r>
              <a:rPr lang="ja-JP" sz="900" dirty="0">
                <a:effectLst/>
                <a:latin typeface="Meiryo UI" panose="020B0604030504040204" pitchFamily="50" charset="-128"/>
                <a:ea typeface="Meiryo UI" panose="020B0604030504040204" pitchFamily="50" charset="-128"/>
                <a:cs typeface="MS PMincho" charset="-128"/>
              </a:rPr>
              <a:t>大崎</a:t>
            </a:r>
            <a:r>
              <a:rPr lang="en-US" sz="900" dirty="0">
                <a:effectLst/>
                <a:latin typeface="Meiryo UI" panose="020B0604030504040204" pitchFamily="50" charset="-128"/>
                <a:ea typeface="Meiryo UI" panose="020B0604030504040204" pitchFamily="50" charset="-128"/>
                <a:cs typeface="MS PMincho" charset="-128"/>
              </a:rPr>
              <a:t>1-11-1</a:t>
            </a:r>
            <a:endParaRPr lang="ja-JP" sz="900" dirty="0">
              <a:effectLst/>
              <a:latin typeface="Meiryo UI" panose="020B0604030504040204" pitchFamily="50" charset="-128"/>
              <a:ea typeface="Meiryo UI" panose="020B0604030504040204" pitchFamily="50" charset="-128"/>
              <a:cs typeface="MS PMincho" charset="-128"/>
            </a:endParaRPr>
          </a:p>
          <a:p>
            <a:pPr indent="635000" algn="just">
              <a:spcAft>
                <a:spcPts val="0"/>
              </a:spcAft>
            </a:pPr>
            <a:r>
              <a:rPr lang="en-US" sz="900" dirty="0">
                <a:effectLst/>
                <a:latin typeface="Meiryo UI" panose="020B0604030504040204" pitchFamily="50" charset="-128"/>
                <a:ea typeface="Meiryo UI" panose="020B0604030504040204" pitchFamily="50" charset="-128"/>
                <a:cs typeface="MS PMincho" charset="-128"/>
              </a:rPr>
              <a:t>URL</a:t>
            </a:r>
            <a:r>
              <a:rPr lang="ja-JP" sz="900" dirty="0">
                <a:effectLst/>
                <a:latin typeface="Meiryo UI" panose="020B0604030504040204" pitchFamily="50" charset="-128"/>
                <a:ea typeface="Meiryo UI" panose="020B0604030504040204" pitchFamily="50" charset="-128"/>
                <a:cs typeface="MS PMincho" charset="-128"/>
              </a:rPr>
              <a:t>：</a:t>
            </a:r>
            <a:r>
              <a:rPr lang="en-US" sz="900" dirty="0">
                <a:effectLst/>
                <a:latin typeface="Meiryo UI" panose="020B0604030504040204" pitchFamily="50" charset="-128"/>
                <a:ea typeface="Meiryo UI" panose="020B0604030504040204" pitchFamily="50" charset="-128"/>
                <a:cs typeface="MS PMincho" charset="-128"/>
              </a:rPr>
              <a:t> http://</a:t>
            </a:r>
            <a:r>
              <a:rPr lang="en-US" sz="900" dirty="0" err="1">
                <a:effectLst/>
                <a:latin typeface="Meiryo UI" panose="020B0604030504040204" pitchFamily="50" charset="-128"/>
                <a:ea typeface="Meiryo UI" panose="020B0604030504040204" pitchFamily="50" charset="-128"/>
                <a:cs typeface="MS PMincho" charset="-128"/>
              </a:rPr>
              <a:t>www.toshibatec.co.jp</a:t>
            </a:r>
            <a:r>
              <a:rPr lang="en-US" sz="900" dirty="0">
                <a:effectLst/>
                <a:latin typeface="Meiryo UI" panose="020B0604030504040204" pitchFamily="50" charset="-128"/>
                <a:ea typeface="Meiryo UI" panose="020B0604030504040204" pitchFamily="50" charset="-128"/>
                <a:cs typeface="MS PMincho" charset="-128"/>
              </a:rPr>
              <a:t>/</a:t>
            </a:r>
            <a:endParaRPr lang="ja-JP" sz="900" dirty="0">
              <a:effectLst/>
              <a:latin typeface="Meiryo UI" panose="020B0604030504040204" pitchFamily="50" charset="-128"/>
              <a:ea typeface="Meiryo UI" panose="020B0604030504040204" pitchFamily="50" charset="-128"/>
              <a:cs typeface="MS PMincho" charset="-128"/>
            </a:endParaRPr>
          </a:p>
        </p:txBody>
      </p:sp>
      <p:sp>
        <p:nvSpPr>
          <p:cNvPr id="33" name="正方形/長方形 32">
            <a:extLst>
              <a:ext uri="{FF2B5EF4-FFF2-40B4-BE49-F238E27FC236}">
                <a16:creationId xmlns:a16="http://schemas.microsoft.com/office/drawing/2014/main" id="{DA2B0432-F706-F64B-82FF-EA9B7015299E}"/>
              </a:ext>
            </a:extLst>
          </p:cNvPr>
          <p:cNvSpPr/>
          <p:nvPr/>
        </p:nvSpPr>
        <p:spPr>
          <a:xfrm>
            <a:off x="504190" y="7872747"/>
            <a:ext cx="5920959" cy="577081"/>
          </a:xfrm>
          <a:prstGeom prst="rect">
            <a:avLst/>
          </a:prstGeom>
        </p:spPr>
        <p:txBody>
          <a:bodyPr wrap="square">
            <a:spAutoFit/>
          </a:bodyPr>
          <a:lstStyle/>
          <a:p>
            <a:r>
              <a:rPr lang="ja-JP" altLang="en-US" sz="1050" dirty="0">
                <a:latin typeface="ＭＳ Ｐ明朝" panose="02020600040205080304" pitchFamily="18" charset="-128"/>
                <a:ea typeface="ＭＳ Ｐ明朝" panose="02020600040205080304" pitchFamily="18" charset="-128"/>
              </a:rPr>
              <a:t>　</a:t>
            </a:r>
            <a:endParaRPr lang="en-US" altLang="ja-JP" sz="1050" dirty="0">
              <a:latin typeface="ＭＳ Ｐ明朝" panose="02020600040205080304" pitchFamily="18" charset="-128"/>
              <a:ea typeface="ＭＳ Ｐ明朝" panose="02020600040205080304" pitchFamily="18" charset="-128"/>
            </a:endParaRPr>
          </a:p>
          <a:p>
            <a:endParaRPr lang="en-US" altLang="ja-JP" sz="1050" dirty="0">
              <a:latin typeface="ＭＳ Ｐ明朝" panose="02020600040205080304" pitchFamily="18" charset="-128"/>
              <a:ea typeface="ＭＳ Ｐ明朝" panose="02020600040205080304" pitchFamily="18" charset="-128"/>
            </a:endParaRPr>
          </a:p>
          <a:p>
            <a:endParaRPr lang="ja-JP" altLang="en-US" sz="1050" dirty="0">
              <a:latin typeface="ＭＳ Ｐ明朝" panose="02020600040205080304" pitchFamily="18" charset="-128"/>
              <a:ea typeface="ＭＳ Ｐ明朝" panose="02020600040205080304" pitchFamily="18" charset="-128"/>
            </a:endParaRPr>
          </a:p>
        </p:txBody>
      </p:sp>
      <p:cxnSp>
        <p:nvCxnSpPr>
          <p:cNvPr id="5" name="直線コネクタ 4">
            <a:extLst>
              <a:ext uri="{FF2B5EF4-FFF2-40B4-BE49-F238E27FC236}">
                <a16:creationId xmlns:a16="http://schemas.microsoft.com/office/drawing/2014/main" id="{CBBD6088-2C59-1745-973B-7BCC0F96FDE0}"/>
              </a:ext>
            </a:extLst>
          </p:cNvPr>
          <p:cNvCxnSpPr/>
          <p:nvPr/>
        </p:nvCxnSpPr>
        <p:spPr>
          <a:xfrm>
            <a:off x="0" y="816678"/>
            <a:ext cx="68580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5" name="図 14">
            <a:extLst>
              <a:ext uri="{FF2B5EF4-FFF2-40B4-BE49-F238E27FC236}">
                <a16:creationId xmlns:a16="http://schemas.microsoft.com/office/drawing/2014/main" id="{A0C683F8-44ED-411A-94E2-84041445A90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8206" y="1015232"/>
            <a:ext cx="2549360" cy="898813"/>
          </a:xfrm>
          <a:prstGeom prst="rect">
            <a:avLst/>
          </a:prstGeom>
        </p:spPr>
      </p:pic>
      <p:sp>
        <p:nvSpPr>
          <p:cNvPr id="19" name="正方形/長方形 18">
            <a:extLst>
              <a:ext uri="{FF2B5EF4-FFF2-40B4-BE49-F238E27FC236}">
                <a16:creationId xmlns:a16="http://schemas.microsoft.com/office/drawing/2014/main" id="{000715E9-5ED7-44DE-9610-2F0100D91B31}"/>
              </a:ext>
            </a:extLst>
          </p:cNvPr>
          <p:cNvSpPr/>
          <p:nvPr/>
        </p:nvSpPr>
        <p:spPr>
          <a:xfrm>
            <a:off x="504190" y="7517127"/>
            <a:ext cx="5996943" cy="1057333"/>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20" name="Rectangle 416">
            <a:extLst>
              <a:ext uri="{FF2B5EF4-FFF2-40B4-BE49-F238E27FC236}">
                <a16:creationId xmlns:a16="http://schemas.microsoft.com/office/drawing/2014/main" id="{4C110AB6-9E15-4271-9A37-A580DFD258E1}"/>
              </a:ext>
            </a:extLst>
          </p:cNvPr>
          <p:cNvSpPr>
            <a:spLocks noChangeArrowheads="1"/>
          </p:cNvSpPr>
          <p:nvPr/>
        </p:nvSpPr>
        <p:spPr bwMode="auto">
          <a:xfrm flipV="1">
            <a:off x="514564" y="7528068"/>
            <a:ext cx="5986569" cy="283736"/>
          </a:xfrm>
          <a:prstGeom prst="rect">
            <a:avLst/>
          </a:prstGeom>
          <a:solidFill>
            <a:srgbClr val="FFC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74295" tIns="0" rIns="74295" bIns="0" anchor="ctr" anchorCtr="0" upright="1">
            <a:noAutofit/>
          </a:bodyPr>
          <a:lstStyle/>
          <a:p>
            <a:pPr lvl="0">
              <a:lnSpc>
                <a:spcPts val="1800"/>
              </a:lnSpc>
              <a:defRPr/>
            </a:pPr>
            <a:r>
              <a:rPr lang="ja-JP" altLang="en-US" sz="1200" b="1" dirty="0">
                <a:solidFill>
                  <a:prstClr val="black"/>
                </a:solidFill>
                <a:latin typeface="Meiryo UI" panose="020B0604030504040204" pitchFamily="50" charset="-128"/>
                <a:ea typeface="Meiryo UI" panose="020B0604030504040204" pitchFamily="50" charset="-128"/>
                <a:cs typeface="Times New Roman" charset="0"/>
              </a:rPr>
              <a:t>セルフレジ機能をプラスできる「</a:t>
            </a:r>
            <a:r>
              <a:rPr lang="en-US" altLang="ja-JP" sz="1200" b="1" dirty="0" err="1">
                <a:solidFill>
                  <a:prstClr val="black"/>
                </a:solidFill>
                <a:latin typeface="Meiryo UI" panose="020B0604030504040204" pitchFamily="50" charset="-128"/>
                <a:ea typeface="Meiryo UI" panose="020B0604030504040204" pitchFamily="50" charset="-128"/>
                <a:cs typeface="Times New Roman" charset="0"/>
              </a:rPr>
              <a:t>FScompass</a:t>
            </a:r>
            <a:r>
              <a:rPr lang="ja-JP" altLang="en-US" sz="1200" b="1" dirty="0">
                <a:solidFill>
                  <a:prstClr val="black"/>
                </a:solidFill>
                <a:latin typeface="Meiryo UI" panose="020B0604030504040204" pitchFamily="50" charset="-128"/>
                <a:ea typeface="Meiryo UI" panose="020B0604030504040204" pitchFamily="50" charset="-128"/>
                <a:cs typeface="Times New Roman" charset="0"/>
              </a:rPr>
              <a:t>」のメリット</a:t>
            </a:r>
            <a:endParaRPr kumimoji="1" lang="ja-JP" altLang="en-US"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charset="0"/>
            </a:endParaRPr>
          </a:p>
        </p:txBody>
      </p:sp>
      <p:sp>
        <p:nvSpPr>
          <p:cNvPr id="23" name="正方形/長方形 22">
            <a:extLst>
              <a:ext uri="{FF2B5EF4-FFF2-40B4-BE49-F238E27FC236}">
                <a16:creationId xmlns:a16="http://schemas.microsoft.com/office/drawing/2014/main" id="{936FE1C1-6FA0-4C99-B83A-76747403C127}"/>
              </a:ext>
            </a:extLst>
          </p:cNvPr>
          <p:cNvSpPr/>
          <p:nvPr/>
        </p:nvSpPr>
        <p:spPr>
          <a:xfrm>
            <a:off x="580117" y="7888790"/>
            <a:ext cx="5883024" cy="646331"/>
          </a:xfrm>
          <a:prstGeom prst="rect">
            <a:avLst/>
          </a:prstGeom>
        </p:spPr>
        <p:txBody>
          <a:bodyPr wrap="square">
            <a:spAutoFit/>
          </a:bodyPr>
          <a:lstStyle/>
          <a:p>
            <a:pPr lvl="0"/>
            <a:r>
              <a:rPr lang="ja-JP" altLang="en-US" sz="1200" dirty="0">
                <a:latin typeface="メイリオ" panose="020B0604030504040204" pitchFamily="50" charset="-128"/>
                <a:ea typeface="メイリオ" panose="020B0604030504040204" pitchFamily="50" charset="-128"/>
              </a:rPr>
              <a:t>・店員の会計業務負担を軽減し、人手不足対応も促進。</a:t>
            </a:r>
            <a:endParaRPr kumimoji="1" lang="en-US" altLang="ja-JP" sz="12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endParaRPr>
          </a:p>
          <a:p>
            <a:pPr lvl="0"/>
            <a:r>
              <a:rPr lang="ja-JP" altLang="en-US" sz="1200" dirty="0">
                <a:solidFill>
                  <a:prstClr val="black"/>
                </a:solidFill>
                <a:latin typeface="メイリオ" panose="020B0604030504040204" pitchFamily="50" charset="-128"/>
                <a:ea typeface="メイリオ" panose="020B0604030504040204" pitchFamily="50" charset="-128"/>
              </a:rPr>
              <a:t>・お客様の会計待ちストレスを無くし、顧客満足度を向上。</a:t>
            </a:r>
            <a:endParaRPr lang="en-US" altLang="ja-JP" sz="1200" dirty="0">
              <a:solidFill>
                <a:prstClr val="black"/>
              </a:solidFill>
              <a:latin typeface="メイリオ" panose="020B0604030504040204" pitchFamily="50" charset="-128"/>
              <a:ea typeface="メイリオ" panose="020B0604030504040204" pitchFamily="50" charset="-128"/>
            </a:endParaRPr>
          </a:p>
          <a:p>
            <a:r>
              <a:rPr lang="ja-JP" altLang="en-US" sz="1200" dirty="0">
                <a:solidFill>
                  <a:prstClr val="black"/>
                </a:solidFill>
                <a:latin typeface="メイリオ" panose="020B0604030504040204" pitchFamily="50" charset="-128"/>
                <a:ea typeface="メイリオ" panose="020B0604030504040204" pitchFamily="50" charset="-128"/>
              </a:rPr>
              <a:t>・システムを丸ごと入れ替えなくても、</a:t>
            </a:r>
            <a:r>
              <a:rPr lang="en-US" altLang="ja-JP" sz="1200" dirty="0" err="1">
                <a:solidFill>
                  <a:prstClr val="black"/>
                </a:solidFill>
                <a:latin typeface="メイリオ" panose="020B0604030504040204" pitchFamily="50" charset="-128"/>
                <a:ea typeface="メイリオ" panose="020B0604030504040204" pitchFamily="50" charset="-128"/>
              </a:rPr>
              <a:t>FScompass</a:t>
            </a:r>
            <a:r>
              <a:rPr lang="ja-JP" altLang="en-US" sz="1200" dirty="0">
                <a:solidFill>
                  <a:prstClr val="black"/>
                </a:solidFill>
                <a:latin typeface="メイリオ" panose="020B0604030504040204" pitchFamily="50" charset="-128"/>
                <a:ea typeface="メイリオ" panose="020B0604030504040204" pitchFamily="50" charset="-128"/>
              </a:rPr>
              <a:t>バージョンアップで対応可能。</a:t>
            </a:r>
            <a:endParaRPr lang="en-US" altLang="ja-JP" sz="1200" dirty="0">
              <a:solidFill>
                <a:prstClr val="black"/>
              </a:solidFill>
              <a:latin typeface="メイリオ" panose="020B0604030504040204" pitchFamily="50" charset="-128"/>
              <a:ea typeface="メイリオ" panose="020B0604030504040204" pitchFamily="50" charset="-128"/>
            </a:endParaRPr>
          </a:p>
        </p:txBody>
      </p:sp>
      <p:sp>
        <p:nvSpPr>
          <p:cNvPr id="18" name="正方形/長方形 17">
            <a:extLst>
              <a:ext uri="{FF2B5EF4-FFF2-40B4-BE49-F238E27FC236}">
                <a16:creationId xmlns:a16="http://schemas.microsoft.com/office/drawing/2014/main" id="{2DC2BF36-D6C3-4ACE-BF8B-6C32B12725C2}"/>
              </a:ext>
            </a:extLst>
          </p:cNvPr>
          <p:cNvSpPr/>
          <p:nvPr/>
        </p:nvSpPr>
        <p:spPr>
          <a:xfrm>
            <a:off x="73661" y="8794614"/>
            <a:ext cx="6858000" cy="954107"/>
          </a:xfrm>
          <a:prstGeom prst="rect">
            <a:avLst/>
          </a:prstGeom>
        </p:spPr>
        <p:txBody>
          <a:bodyPr wrap="square">
            <a:spAutoFit/>
          </a:bodyPr>
          <a:lstStyle/>
          <a:p>
            <a:pPr lvl="0" algn="ctr">
              <a:defRPr/>
            </a:pPr>
            <a:r>
              <a:rPr lang="ja-JP" altLang="en-US" sz="1100" b="1" dirty="0">
                <a:latin typeface="Meiryo UI" panose="020B0604030504040204" pitchFamily="50" charset="-128"/>
                <a:ea typeface="Meiryo UI" panose="020B0604030504040204" pitchFamily="50" charset="-128"/>
              </a:rPr>
              <a:t>＜本件に関する報道関係者のお問い合わせ先 ＞</a:t>
            </a:r>
            <a:endParaRPr lang="en-US" altLang="ja-JP" sz="1100" b="1" dirty="0">
              <a:latin typeface="Meiryo UI" panose="020B0604030504040204" pitchFamily="50" charset="-128"/>
              <a:ea typeface="Meiryo UI" panose="020B0604030504040204" pitchFamily="50" charset="-128"/>
            </a:endParaRPr>
          </a:p>
          <a:p>
            <a:pPr algn="ctr"/>
            <a:r>
              <a:rPr lang="ja-JP" altLang="en-US" sz="1100" dirty="0">
                <a:latin typeface="Meiryo UI" panose="020B0604030504040204" pitchFamily="50" charset="-128"/>
                <a:ea typeface="Meiryo UI" panose="020B0604030504040204" pitchFamily="50" charset="-128"/>
              </a:rPr>
              <a:t>東芝テック株式会社　商品・マーケティング統括部</a:t>
            </a:r>
          </a:p>
          <a:p>
            <a:pPr algn="ctr"/>
            <a:r>
              <a:rPr lang="ja-JP" altLang="en-US" sz="1100" dirty="0">
                <a:latin typeface="Meiryo UI" panose="020B0604030504040204" pitchFamily="50" charset="-128"/>
                <a:ea typeface="Meiryo UI" panose="020B0604030504040204" pitchFamily="50" charset="-128"/>
              </a:rPr>
              <a:t>飲食店・</a:t>
            </a:r>
            <a:r>
              <a:rPr lang="en-US" altLang="ja-JP" sz="1100" dirty="0">
                <a:latin typeface="Meiryo UI" panose="020B0604030504040204" pitchFamily="50" charset="-128"/>
                <a:ea typeface="Meiryo UI" panose="020B0604030504040204" pitchFamily="50" charset="-128"/>
              </a:rPr>
              <a:t>IS</a:t>
            </a:r>
            <a:r>
              <a:rPr lang="ja-JP" altLang="en-US" sz="1100" dirty="0">
                <a:latin typeface="Meiryo UI" panose="020B0604030504040204" pitchFamily="50" charset="-128"/>
                <a:ea typeface="Meiryo UI" panose="020B0604030504040204" pitchFamily="50" charset="-128"/>
              </a:rPr>
              <a:t>ソリューション商品部</a:t>
            </a:r>
          </a:p>
          <a:p>
            <a:pPr algn="ctr"/>
            <a:r>
              <a:rPr lang="ja-JP" altLang="en-US" sz="1100" dirty="0">
                <a:latin typeface="Meiryo UI" panose="020B0604030504040204" pitchFamily="50" charset="-128"/>
                <a:ea typeface="Meiryo UI" panose="020B0604030504040204" pitchFamily="50" charset="-128"/>
              </a:rPr>
              <a:t>飲食店システムソリューション担当</a:t>
            </a:r>
            <a:endParaRPr lang="en-US" altLang="ja-JP" sz="1100" dirty="0">
              <a:latin typeface="Meiryo UI" panose="020B0604030504040204" pitchFamily="50" charset="-128"/>
              <a:ea typeface="Meiryo UI" panose="020B0604030504040204" pitchFamily="50" charset="-128"/>
            </a:endParaRPr>
          </a:p>
          <a:p>
            <a:pPr algn="ctr"/>
            <a:r>
              <a:rPr lang="en-US" altLang="ja-JP" sz="1200" dirty="0">
                <a:latin typeface="Meiryo UI" panose="020B0604030504040204" pitchFamily="50" charset="-128"/>
                <a:ea typeface="Meiryo UI" panose="020B0604030504040204" pitchFamily="50" charset="-128"/>
              </a:rPr>
              <a:t>Tel</a:t>
            </a: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(050)3681-5325</a:t>
            </a: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FAX</a:t>
            </a: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(03)6684-4039</a:t>
            </a:r>
            <a:endParaRPr lang="ja-JP" altLang="en-US" sz="1200" dirty="0">
              <a:latin typeface="Meiryo UI" panose="020B0604030504040204" pitchFamily="50" charset="-128"/>
              <a:ea typeface="Meiryo UI" panose="020B0604030504040204" pitchFamily="50" charset="-128"/>
            </a:endParaRPr>
          </a:p>
        </p:txBody>
      </p:sp>
      <p:cxnSp>
        <p:nvCxnSpPr>
          <p:cNvPr id="25" name="直線コネクタ 24">
            <a:extLst>
              <a:ext uri="{FF2B5EF4-FFF2-40B4-BE49-F238E27FC236}">
                <a16:creationId xmlns:a16="http://schemas.microsoft.com/office/drawing/2014/main" id="{8C004F08-ABB2-430C-A244-B45DBA4EE1CD}"/>
              </a:ext>
            </a:extLst>
          </p:cNvPr>
          <p:cNvCxnSpPr/>
          <p:nvPr/>
        </p:nvCxnSpPr>
        <p:spPr>
          <a:xfrm>
            <a:off x="0" y="8634056"/>
            <a:ext cx="6858000"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0" name="図 9">
            <a:extLst>
              <a:ext uri="{FF2B5EF4-FFF2-40B4-BE49-F238E27FC236}">
                <a16:creationId xmlns:a16="http://schemas.microsoft.com/office/drawing/2014/main" id="{95B1603D-B9B6-2F4A-87CF-8F76D39D9C8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565324" y="4737574"/>
            <a:ext cx="1494152" cy="1444040"/>
          </a:xfrm>
          <a:prstGeom prst="rect">
            <a:avLst/>
          </a:prstGeom>
        </p:spPr>
      </p:pic>
      <p:pic>
        <p:nvPicPr>
          <p:cNvPr id="14" name="図 13">
            <a:extLst>
              <a:ext uri="{FF2B5EF4-FFF2-40B4-BE49-F238E27FC236}">
                <a16:creationId xmlns:a16="http://schemas.microsoft.com/office/drawing/2014/main" id="{4F572C1C-7A2C-374F-89A5-765EB843283B}"/>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277998" y="4868156"/>
            <a:ext cx="2141491" cy="1260543"/>
          </a:xfrm>
          <a:prstGeom prst="rect">
            <a:avLst/>
          </a:prstGeom>
        </p:spPr>
      </p:pic>
      <p:pic>
        <p:nvPicPr>
          <p:cNvPr id="21" name="図 20">
            <a:extLst>
              <a:ext uri="{FF2B5EF4-FFF2-40B4-BE49-F238E27FC236}">
                <a16:creationId xmlns:a16="http://schemas.microsoft.com/office/drawing/2014/main" id="{5D92105D-ECCB-7C43-A992-7AC294863FC0}"/>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88820" y="4868156"/>
            <a:ext cx="1680724" cy="1260543"/>
          </a:xfrm>
          <a:prstGeom prst="rect">
            <a:avLst/>
          </a:prstGeom>
          <a:ln>
            <a:solidFill>
              <a:schemeClr val="tx1"/>
            </a:solidFill>
          </a:ln>
          <a:effectLst>
            <a:outerShdw blurRad="50800" dist="38100" dir="2700000" algn="tl" rotWithShape="0">
              <a:prstClr val="black">
                <a:alpha val="40000"/>
              </a:prstClr>
            </a:outerShdw>
          </a:effectLst>
        </p:spPr>
      </p:pic>
      <p:pic>
        <p:nvPicPr>
          <p:cNvPr id="24" name="図 23"/>
          <p:cNvPicPr/>
          <p:nvPr/>
        </p:nvPicPr>
        <p:blipFill>
          <a:blip r:embed="rId7">
            <a:extLst>
              <a:ext uri="{28A0092B-C50C-407E-A947-70E740481C1C}">
                <a14:useLocalDpi xmlns:a14="http://schemas.microsoft.com/office/drawing/2010/main" val="0"/>
              </a:ext>
            </a:extLst>
          </a:blip>
          <a:srcRect/>
          <a:stretch>
            <a:fillRect/>
          </a:stretch>
        </p:blipFill>
        <p:spPr bwMode="auto">
          <a:xfrm>
            <a:off x="4655366" y="1210221"/>
            <a:ext cx="1595755" cy="175260"/>
          </a:xfrm>
          <a:prstGeom prst="rect">
            <a:avLst/>
          </a:prstGeom>
          <a:noFill/>
          <a:ln>
            <a:noFill/>
          </a:ln>
        </p:spPr>
      </p:pic>
      <p:sp>
        <p:nvSpPr>
          <p:cNvPr id="4" name="テキスト ボックス 3"/>
          <p:cNvSpPr txBox="1"/>
          <p:nvPr/>
        </p:nvSpPr>
        <p:spPr>
          <a:xfrm>
            <a:off x="248642" y="182402"/>
            <a:ext cx="1454244" cy="369332"/>
          </a:xfrm>
          <a:prstGeom prst="rect">
            <a:avLst/>
          </a:prstGeom>
          <a:solidFill>
            <a:schemeClr val="bg1"/>
          </a:solidFill>
        </p:spPr>
        <p:txBody>
          <a:bodyPr wrap="none" rtlCol="0">
            <a:spAutoFit/>
          </a:bodyPr>
          <a:lstStyle/>
          <a:p>
            <a:r>
              <a:rPr kumimoji="1" lang="en-US" altLang="ja-JP" b="1" dirty="0">
                <a:latin typeface="Arial" panose="020B0604020202020204" pitchFamily="34" charset="0"/>
                <a:cs typeface="Arial" panose="020B0604020202020204" pitchFamily="34" charset="0"/>
              </a:rPr>
              <a:t>Information</a:t>
            </a:r>
            <a:endParaRPr kumimoji="1" lang="ja-JP" alt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8100595"/>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2040</TotalTime>
  <Words>91</Words>
  <Application>Microsoft Office PowerPoint</Application>
  <PresentationFormat>A4 210 x 297 mm</PresentationFormat>
  <Paragraphs>36</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Meiryo UI</vt:lpstr>
      <vt:lpstr>MS PMincho</vt:lpstr>
      <vt:lpstr>MS PMincho</vt:lpstr>
      <vt:lpstr>メイリオ</vt:lpstr>
      <vt:lpstr>游ゴシック</vt:lpstr>
      <vt:lpstr>Arial</vt:lpstr>
      <vt:lpstr>Calibri</vt:lpstr>
      <vt:lpstr>ホワイト</vt:lpstr>
      <vt:lpstr>PowerPoint プレゼンテーション</vt:lpstr>
    </vt:vector>
  </TitlesOfParts>
  <Company>（株）アール・アイ・シー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河波 昌美</dc:creator>
  <cp:lastModifiedBy>?? ??</cp:lastModifiedBy>
  <cp:revision>155</cp:revision>
  <cp:lastPrinted>2019-01-22T00:41:40Z</cp:lastPrinted>
  <dcterms:created xsi:type="dcterms:W3CDTF">2018-01-17T13:29:44Z</dcterms:created>
  <dcterms:modified xsi:type="dcterms:W3CDTF">2019-01-24T01:57:51Z</dcterms:modified>
</cp:coreProperties>
</file>