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360" autoAdjust="0"/>
    <p:restoredTop sz="96839" autoAdjust="0"/>
  </p:normalViewPr>
  <p:slideViewPr>
    <p:cSldViewPr>
      <p:cViewPr>
        <p:scale>
          <a:sx n="200" d="100"/>
          <a:sy n="200" d="100"/>
        </p:scale>
        <p:origin x="2226" y="702"/>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488951"/>
            <a:ext cx="1157288" cy="10401300"/>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257175" y="488951"/>
            <a:ext cx="3357563" cy="10401300"/>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6184"/>
            <a:ext cx="6172200" cy="1524000"/>
          </a:xfrm>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AD0C5D18-8504-4B46-A3DE-B0B9BA125F19}" type="datetimeFigureOut">
              <a:rPr kumimoji="1" lang="ja-JP" altLang="en-US" smtClean="0"/>
              <a:pPr/>
              <a:t>2017/12/4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0B35521-5890-4AD2-B94D-E688C5073C36}"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D0C5D18-8504-4B46-A3DE-B0B9BA125F19}" type="datetimeFigureOut">
              <a:rPr kumimoji="1" lang="ja-JP" altLang="en-US" smtClean="0"/>
              <a:pPr/>
              <a:t>2017/12/4</a:t>
            </a:fld>
            <a:endParaRPr kumimoji="1" lang="ja-JP" altLang="en-US"/>
          </a:p>
        </p:txBody>
      </p:sp>
      <p:sp>
        <p:nvSpPr>
          <p:cNvPr id="5" name="フッター プレースホルダ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0B35521-5890-4AD2-B94D-E688C5073C36}"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1.png"/><Relationship Id="rId4" Type="http://schemas.openxmlformats.org/officeDocument/2006/relationships/image" Target="../media/image10.jpeg"/><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4240028" y="154848"/>
            <a:ext cx="2573348" cy="744744"/>
            <a:chOff x="0" y="7812360"/>
            <a:chExt cx="1412776" cy="339198"/>
          </a:xfrm>
        </p:grpSpPr>
        <p:pic>
          <p:nvPicPr>
            <p:cNvPr id="15" name="Picture 3" descr="C:\Users\USER\Desktop\style_school_logo_blue.png"/>
            <p:cNvPicPr>
              <a:picLocks noChangeAspect="1" noChangeArrowheads="1"/>
            </p:cNvPicPr>
            <p:nvPr/>
          </p:nvPicPr>
          <p:blipFill>
            <a:blip r:embed="rId2" cstate="print"/>
            <a:srcRect/>
            <a:stretch>
              <a:fillRect/>
            </a:stretch>
          </p:blipFill>
          <p:spPr bwMode="auto">
            <a:xfrm>
              <a:off x="0" y="7812360"/>
              <a:ext cx="1356792" cy="339198"/>
            </a:xfrm>
            <a:prstGeom prst="rect">
              <a:avLst/>
            </a:prstGeom>
            <a:noFill/>
          </p:spPr>
        </p:pic>
        <p:sp>
          <p:nvSpPr>
            <p:cNvPr id="16" name="正方形/長方形 15"/>
            <p:cNvSpPr/>
            <p:nvPr/>
          </p:nvSpPr>
          <p:spPr>
            <a:xfrm>
              <a:off x="620688" y="8028384"/>
              <a:ext cx="79208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289" name="Rectangle 1"/>
          <p:cNvSpPr>
            <a:spLocks noChangeArrowheads="1"/>
          </p:cNvSpPr>
          <p:nvPr/>
        </p:nvSpPr>
        <p:spPr bwMode="auto">
          <a:xfrm>
            <a:off x="2636912" y="16838414"/>
            <a:ext cx="6858000" cy="215444"/>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sz="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5" name="正方形/長方形 4"/>
          <p:cNvSpPr/>
          <p:nvPr/>
        </p:nvSpPr>
        <p:spPr>
          <a:xfrm>
            <a:off x="0" y="1619672"/>
            <a:ext cx="6858000" cy="6740307"/>
          </a:xfrm>
          <a:prstGeom prst="rect">
            <a:avLst/>
          </a:prstGeom>
        </p:spPr>
        <p:txBody>
          <a:bodyPr wrap="square">
            <a:spAutoFit/>
          </a:bodyPr>
          <a:lstStyle/>
          <a:p>
            <a:r>
              <a:rPr lang="ja-JP" altLang="en-US" sz="900" dirty="0" smtClean="0"/>
              <a:t>平成３０年４月に、一般社団</a:t>
            </a:r>
            <a:r>
              <a:rPr lang="ja-JP" altLang="en-US" sz="900" dirty="0" smtClean="0"/>
              <a:t>法人日本キックボクシングフィットネス</a:t>
            </a:r>
            <a:r>
              <a:rPr lang="ja-JP" altLang="en-US" sz="900" dirty="0" smtClean="0"/>
              <a:t>協会（代表理事：池本誠知）が主体となり、</a:t>
            </a:r>
            <a:endParaRPr lang="en-US" altLang="ja-JP" sz="900" dirty="0" smtClean="0"/>
          </a:p>
          <a:p>
            <a:r>
              <a:rPr lang="ja-JP" altLang="en-US" sz="900" dirty="0" smtClean="0"/>
              <a:t>大阪市福島区に、</a:t>
            </a:r>
            <a:r>
              <a:rPr lang="en-US" altLang="ja-JP" sz="900" dirty="0" smtClean="0"/>
              <a:t>STYLE</a:t>
            </a:r>
            <a:r>
              <a:rPr lang="ja-JP" altLang="en-US" sz="900" dirty="0" smtClean="0"/>
              <a:t>高等学院を開校します。</a:t>
            </a:r>
            <a:endParaRPr lang="en-US" altLang="ja-JP" sz="900" dirty="0" smtClean="0"/>
          </a:p>
          <a:p>
            <a:endParaRPr lang="en-US" altLang="ja-JP" sz="900" dirty="0" smtClean="0"/>
          </a:p>
          <a:p>
            <a:r>
              <a:rPr lang="en-US" altLang="ja-JP" sz="900" dirty="0" smtClean="0"/>
              <a:t>17</a:t>
            </a:r>
            <a:r>
              <a:rPr lang="ja-JP" altLang="en-US" sz="900" dirty="0" smtClean="0"/>
              <a:t>才の時に格闘技のジムに入門し、アマチュア大会で活躍後、プロの総合格闘家になり、 </a:t>
            </a:r>
            <a:r>
              <a:rPr lang="en-US" altLang="ja-JP" sz="900" dirty="0" smtClean="0"/>
              <a:t>PRIDE</a:t>
            </a:r>
            <a:r>
              <a:rPr lang="ja-JP" altLang="en-US" sz="900" dirty="0" smtClean="0"/>
              <a:t>や</a:t>
            </a:r>
            <a:r>
              <a:rPr lang="en-US" altLang="ja-JP" sz="900" dirty="0" smtClean="0"/>
              <a:t>K-1</a:t>
            </a:r>
            <a:r>
              <a:rPr lang="ja-JP" altLang="en-US" sz="900" dirty="0" smtClean="0"/>
              <a:t>のリンクにも</a:t>
            </a:r>
            <a:endParaRPr lang="en-US" altLang="ja-JP" sz="900" dirty="0" smtClean="0"/>
          </a:p>
          <a:p>
            <a:r>
              <a:rPr lang="ja-JP" altLang="en-US" sz="900" dirty="0" smtClean="0"/>
              <a:t>上がり、念願の総合格闘技</a:t>
            </a:r>
            <a:r>
              <a:rPr lang="en-US" altLang="ja-JP" sz="900" dirty="0" smtClean="0"/>
              <a:t>DEEP</a:t>
            </a:r>
            <a:r>
              <a:rPr lang="ja-JP" altLang="en-US" sz="900" dirty="0" smtClean="0"/>
              <a:t>のチャンピオンになり、そして引退。 </a:t>
            </a:r>
          </a:p>
          <a:p>
            <a:r>
              <a:rPr lang="ja-JP" altLang="en-US" sz="900" dirty="0" smtClean="0"/>
              <a:t>引退後は、格闘家の</a:t>
            </a:r>
            <a:r>
              <a:rPr lang="ja-JP" altLang="en-US" sz="900" dirty="0" smtClean="0"/>
              <a:t>セカンドキャリア</a:t>
            </a:r>
            <a:r>
              <a:rPr lang="ja-JP" altLang="en-US" sz="900" dirty="0" smtClean="0"/>
              <a:t>という事に着目し、格闘家が自らが競技で経験してきた身体作り、 減量</a:t>
            </a:r>
            <a:r>
              <a:rPr lang="en-US" altLang="ja-JP" sz="900" dirty="0" smtClean="0"/>
              <a:t>(</a:t>
            </a:r>
            <a:r>
              <a:rPr lang="ja-JP" altLang="en-US" sz="900" dirty="0" smtClean="0"/>
              <a:t>ダイ</a:t>
            </a:r>
            <a:r>
              <a:rPr lang="ja-JP" altLang="en-US" sz="900" dirty="0" smtClean="0"/>
              <a:t>エ</a:t>
            </a:r>
            <a:endParaRPr lang="en-US" altLang="ja-JP" sz="900" dirty="0" smtClean="0"/>
          </a:p>
          <a:p>
            <a:r>
              <a:rPr lang="ja-JP" altLang="en-US" sz="900" dirty="0" smtClean="0"/>
              <a:t>ット</a:t>
            </a:r>
            <a:r>
              <a:rPr lang="en-US" altLang="ja-JP" sz="900" dirty="0" smtClean="0"/>
              <a:t>)</a:t>
            </a:r>
            <a:r>
              <a:rPr lang="ja-JP" altLang="en-US" sz="900" dirty="0" smtClean="0"/>
              <a:t>法、メンタル、格闘技の素晴らしさなどを一般の方にキックホグシングハー</a:t>
            </a:r>
            <a:r>
              <a:rPr lang="ja-JP" altLang="en-US" sz="900" dirty="0" err="1" smtClean="0"/>
              <a:t>゚</a:t>
            </a:r>
            <a:r>
              <a:rPr lang="ja-JP" altLang="en-US" sz="900" dirty="0" smtClean="0"/>
              <a:t>ソナルを通じて事業として広めること</a:t>
            </a:r>
            <a:endParaRPr lang="en-US" altLang="ja-JP" sz="900" dirty="0" smtClean="0"/>
          </a:p>
          <a:p>
            <a:r>
              <a:rPr lang="ja-JP" altLang="en-US" sz="900" dirty="0" smtClean="0"/>
              <a:t>で格闘家の雇用に繋がりました。 また、一般社団法人日本キックボクシングフィットネス協会代表理事として業界に</a:t>
            </a:r>
            <a:endParaRPr lang="en-US" altLang="ja-JP" sz="900" dirty="0" smtClean="0"/>
          </a:p>
          <a:p>
            <a:r>
              <a:rPr lang="ja-JP" altLang="en-US" sz="900" dirty="0" smtClean="0"/>
              <a:t>も、新たな分野を築き格闘技やスポーツの業界を様々な角度から、盛り上げるために邁進してきました。</a:t>
            </a:r>
            <a:endParaRPr lang="en-US" altLang="ja-JP" sz="900" dirty="0" smtClean="0"/>
          </a:p>
          <a:p>
            <a:r>
              <a:rPr lang="ja-JP" altLang="en-US" sz="900" dirty="0" smtClean="0"/>
              <a:t>そんな中で、池本誠知氏</a:t>
            </a:r>
            <a:r>
              <a:rPr lang="en-US" altLang="ja-JP" sz="900" dirty="0" smtClean="0"/>
              <a:t>(42</a:t>
            </a:r>
            <a:r>
              <a:rPr lang="ja-JP" altLang="en-US" sz="900" dirty="0" smtClean="0"/>
              <a:t>歳</a:t>
            </a:r>
            <a:r>
              <a:rPr lang="en-US" altLang="ja-JP" sz="900" dirty="0" smtClean="0"/>
              <a:t>)</a:t>
            </a:r>
            <a:r>
              <a:rPr lang="ja-JP" altLang="en-US" sz="900" dirty="0" smtClean="0"/>
              <a:t>は 夫人が教員免許を取得してこともあり、家庭内でも、若者の教育について互いに</a:t>
            </a:r>
            <a:endParaRPr lang="en-US" altLang="ja-JP" sz="900" dirty="0" smtClean="0"/>
          </a:p>
          <a:p>
            <a:r>
              <a:rPr lang="ja-JP" altLang="en-US" sz="900" dirty="0" smtClean="0"/>
              <a:t>意見を交わし合うようになり、「挑戦する事を恐れてしまったり、やり遂げる事の達成感を得る事が少なくなった若者</a:t>
            </a:r>
            <a:endParaRPr lang="en-US" altLang="ja-JP" sz="900" dirty="0" smtClean="0"/>
          </a:p>
          <a:p>
            <a:r>
              <a:rPr lang="ja-JP" altLang="en-US" sz="900" dirty="0" smtClean="0"/>
              <a:t>が日本に蔓延すると日本の社会はどんどん衰退してしまう」という問題に向き合いたいという思いから、学院長として</a:t>
            </a:r>
            <a:endParaRPr lang="en-US" altLang="ja-JP" sz="900" dirty="0" smtClean="0"/>
          </a:p>
          <a:p>
            <a:r>
              <a:rPr lang="ja-JP" altLang="en-US" sz="900" dirty="0" smtClean="0"/>
              <a:t>高等学院を開校することになりました。 </a:t>
            </a:r>
          </a:p>
          <a:p>
            <a:r>
              <a:rPr lang="ja-JP" altLang="en-US" sz="900" dirty="0" smtClean="0"/>
              <a:t/>
            </a:r>
            <a:br>
              <a:rPr lang="ja-JP" altLang="en-US" sz="900" dirty="0" smtClean="0"/>
            </a:br>
            <a:r>
              <a:rPr lang="ja-JP" altLang="en-US" sz="900" dirty="0" smtClean="0"/>
              <a:t>池本氏曰く、</a:t>
            </a:r>
            <a:r>
              <a:rPr lang="en-US" altLang="ja-JP" sz="900" dirty="0" smtClean="0"/>
              <a:t>『</a:t>
            </a:r>
            <a:r>
              <a:rPr lang="ja-JP" altLang="en-US" sz="900" dirty="0" smtClean="0"/>
              <a:t>私は、格闘技人生でコツコツ目標に向かってやり続けること、何事も諦めずにやりぬくこと、痛みを知り人を思いやれる優しさなど、人として大切なことをたくさん格闘技から学ぶことができました。</a:t>
            </a:r>
            <a:r>
              <a:rPr lang="en-US" altLang="ja-JP" sz="900" dirty="0" smtClean="0"/>
              <a:t>』</a:t>
            </a:r>
            <a:r>
              <a:rPr lang="ja-JP" altLang="en-US" sz="900" dirty="0" smtClean="0"/>
              <a:t>ということで、今の若者達は、無限の可能性があるのに、「頑張ること」、「壁を乗り越えること」、「上を目指す向上心」、「何事もあきらめずにやりぬくこと」などを学んできていない、学ぶ場が少ないということに世の中に危機感を感じました。さらには、社会に出た時に仕事が出来るのは大切ですが、「人としてどうあるべきか</a:t>
            </a:r>
            <a:r>
              <a:rPr lang="en-US" altLang="ja-JP" sz="900" dirty="0" smtClean="0"/>
              <a:t>?</a:t>
            </a:r>
            <a:r>
              <a:rPr lang="ja-JP" altLang="en-US" sz="900" dirty="0" smtClean="0"/>
              <a:t>」ということが一番大切ではないか</a:t>
            </a:r>
            <a:r>
              <a:rPr lang="en-US" altLang="ja-JP" sz="900" dirty="0" smtClean="0"/>
              <a:t>?</a:t>
            </a:r>
            <a:r>
              <a:rPr lang="ja-JP" altLang="en-US" sz="900" dirty="0" smtClean="0"/>
              <a:t>と思うようになりました。 </a:t>
            </a:r>
          </a:p>
          <a:p>
            <a:endParaRPr lang="en-US" altLang="ja-JP" sz="900" dirty="0" smtClean="0"/>
          </a:p>
          <a:p>
            <a:r>
              <a:rPr lang="ja-JP" altLang="en-US" sz="900" dirty="0" smtClean="0">
                <a:solidFill>
                  <a:srgbClr val="000000"/>
                </a:solidFill>
                <a:latin typeface="Arial" pitchFamily="34" charset="0"/>
                <a:ea typeface="ＭＳ Ｐゴシック" pitchFamily="50" charset="-128"/>
                <a:cs typeface="Arial" pitchFamily="34" charset="0"/>
              </a:rPr>
              <a:t>池本氏は</a:t>
            </a:r>
            <a:r>
              <a:rPr lang="ja-JP" altLang="ja-JP" sz="900" dirty="0" smtClean="0">
                <a:solidFill>
                  <a:srgbClr val="000000"/>
                </a:solidFill>
                <a:latin typeface="Arial" pitchFamily="34" charset="0"/>
                <a:ea typeface="ＭＳ Ｐゴシック" pitchFamily="50" charset="-128"/>
                <a:cs typeface="Arial" pitchFamily="34" charset="0"/>
              </a:rPr>
              <a:t>、14才</a:t>
            </a:r>
            <a:r>
              <a:rPr lang="ja-JP" altLang="ja-JP" sz="900" dirty="0">
                <a:solidFill>
                  <a:srgbClr val="000000"/>
                </a:solidFill>
                <a:latin typeface="Arial" pitchFamily="34" charset="0"/>
                <a:ea typeface="ＭＳ Ｐゴシック" pitchFamily="50" charset="-128"/>
                <a:cs typeface="Arial" pitchFamily="34" charset="0"/>
              </a:rPr>
              <a:t>の時に将来プロレスラーになると決意してた当時は、高校に進学しないと決めてましたが</a:t>
            </a:r>
            <a:r>
              <a:rPr lang="ja-JP" altLang="ja-JP" sz="900" dirty="0" smtClean="0">
                <a:solidFill>
                  <a:srgbClr val="000000"/>
                </a:solidFill>
                <a:latin typeface="Arial" pitchFamily="34" charset="0"/>
                <a:ea typeface="ＭＳ Ｐゴシック" pitchFamily="50" charset="-128"/>
                <a:cs typeface="Arial" pitchFamily="34" charset="0"/>
              </a:rPr>
              <a:t>、担任</a:t>
            </a:r>
            <a:r>
              <a:rPr lang="ja-JP" altLang="ja-JP" sz="900" dirty="0">
                <a:solidFill>
                  <a:srgbClr val="000000"/>
                </a:solidFill>
                <a:latin typeface="Arial" pitchFamily="34" charset="0"/>
                <a:ea typeface="ＭＳ Ｐゴシック" pitchFamily="50" charset="-128"/>
                <a:cs typeface="Arial" pitchFamily="34" charset="0"/>
              </a:rPr>
              <a:t>や親の猛反対や説得も</a:t>
            </a:r>
            <a:r>
              <a:rPr lang="ja-JP" altLang="ja-JP" sz="900" dirty="0" smtClean="0">
                <a:solidFill>
                  <a:srgbClr val="000000"/>
                </a:solidFill>
                <a:latin typeface="Arial" pitchFamily="34" charset="0"/>
                <a:ea typeface="ＭＳ Ｐゴシック" pitchFamily="50" charset="-128"/>
                <a:cs typeface="Arial" pitchFamily="34" charset="0"/>
              </a:rPr>
              <a:t>あり結果的</a:t>
            </a:r>
            <a:r>
              <a:rPr lang="ja-JP" altLang="ja-JP" sz="900" dirty="0">
                <a:solidFill>
                  <a:srgbClr val="000000"/>
                </a:solidFill>
                <a:latin typeface="Arial" pitchFamily="34" charset="0"/>
                <a:ea typeface="ＭＳ Ｐゴシック" pitchFamily="50" charset="-128"/>
                <a:cs typeface="Arial" pitchFamily="34" charset="0"/>
              </a:rPr>
              <a:t>には、高校に行くことにしました。</a:t>
            </a:r>
            <a:endParaRPr lang="ja-JP" altLang="ja-JP" sz="900" dirty="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ja-JP" sz="900" dirty="0" smtClean="0">
                <a:solidFill>
                  <a:srgbClr val="000000"/>
                </a:solidFill>
                <a:latin typeface="Arial" pitchFamily="34" charset="0"/>
                <a:ea typeface="ＭＳ Ｐゴシック" pitchFamily="50" charset="-128"/>
                <a:cs typeface="Arial" pitchFamily="34" charset="0"/>
              </a:rPr>
              <a:t>仲間</a:t>
            </a:r>
            <a:r>
              <a:rPr lang="ja-JP" altLang="ja-JP" sz="900" dirty="0">
                <a:solidFill>
                  <a:srgbClr val="000000"/>
                </a:solidFill>
                <a:latin typeface="Arial" pitchFamily="34" charset="0"/>
                <a:ea typeface="ＭＳ Ｐゴシック" pitchFamily="50" charset="-128"/>
                <a:cs typeface="Arial" pitchFamily="34" charset="0"/>
              </a:rPr>
              <a:t>と切磋琢磨して汗を流したクラブ活動</a:t>
            </a:r>
            <a:r>
              <a:rPr lang="ja-JP" altLang="ja-JP" sz="900" dirty="0" smtClean="0">
                <a:solidFill>
                  <a:srgbClr val="000000"/>
                </a:solidFill>
                <a:latin typeface="Arial" pitchFamily="34" charset="0"/>
                <a:ea typeface="ＭＳ Ｐゴシック" pitchFamily="50" charset="-128"/>
                <a:cs typeface="Arial" pitchFamily="34" charset="0"/>
              </a:rPr>
              <a:t>。たくさん</a:t>
            </a:r>
            <a:r>
              <a:rPr lang="ja-JP" altLang="ja-JP" sz="900" dirty="0">
                <a:solidFill>
                  <a:srgbClr val="000000"/>
                </a:solidFill>
                <a:latin typeface="Arial" pitchFamily="34" charset="0"/>
                <a:ea typeface="ＭＳ Ｐゴシック" pitchFamily="50" charset="-128"/>
                <a:cs typeface="Arial" pitchFamily="34" charset="0"/>
              </a:rPr>
              <a:t>の楽しい思い出が出来た体育祭、文化祭、修学旅行などのイベント行事</a:t>
            </a:r>
            <a:r>
              <a:rPr lang="ja-JP" altLang="ja-JP" sz="900" dirty="0" smtClean="0">
                <a:solidFill>
                  <a:srgbClr val="000000"/>
                </a:solidFill>
                <a:latin typeface="Arial" pitchFamily="34" charset="0"/>
                <a:ea typeface="ＭＳ Ｐゴシック" pitchFamily="50" charset="-128"/>
                <a:cs typeface="Arial" pitchFamily="34" charset="0"/>
              </a:rPr>
              <a:t>。学生</a:t>
            </a:r>
            <a:r>
              <a:rPr lang="ja-JP" altLang="ja-JP" sz="900" dirty="0">
                <a:solidFill>
                  <a:srgbClr val="000000"/>
                </a:solidFill>
                <a:latin typeface="Arial" pitchFamily="34" charset="0"/>
                <a:ea typeface="ＭＳ Ｐゴシック" pitchFamily="50" charset="-128"/>
                <a:cs typeface="Arial" pitchFamily="34" charset="0"/>
              </a:rPr>
              <a:t>時代に始めて社会と触れあったアルバイト</a:t>
            </a:r>
            <a:r>
              <a:rPr lang="ja-JP" altLang="ja-JP" sz="900" dirty="0" smtClean="0">
                <a:solidFill>
                  <a:srgbClr val="000000"/>
                </a:solidFill>
                <a:latin typeface="Arial" pitchFamily="34" charset="0"/>
                <a:ea typeface="ＭＳ Ｐゴシック" pitchFamily="50" charset="-128"/>
                <a:cs typeface="Arial" pitchFamily="34" charset="0"/>
              </a:rPr>
              <a:t>。担任</a:t>
            </a:r>
            <a:r>
              <a:rPr lang="ja-JP" altLang="ja-JP" sz="900" dirty="0">
                <a:solidFill>
                  <a:srgbClr val="000000"/>
                </a:solidFill>
                <a:latin typeface="Arial" pitchFamily="34" charset="0"/>
                <a:ea typeface="ＭＳ Ｐゴシック" pitchFamily="50" charset="-128"/>
                <a:cs typeface="Arial" pitchFamily="34" charset="0"/>
              </a:rPr>
              <a:t>の先生や、学校内でのたくさんの人との関わりの中で得た学び。</a:t>
            </a:r>
            <a:endParaRPr lang="ja-JP" altLang="ja-JP" sz="900" dirty="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ja-JP" sz="900" dirty="0" smtClean="0">
                <a:solidFill>
                  <a:srgbClr val="000000"/>
                </a:solidFill>
                <a:latin typeface="Arial" pitchFamily="34" charset="0"/>
                <a:ea typeface="ＭＳ Ｐゴシック" pitchFamily="50" charset="-128"/>
                <a:cs typeface="Arial" pitchFamily="34" charset="0"/>
              </a:rPr>
              <a:t>3年間</a:t>
            </a:r>
            <a:r>
              <a:rPr lang="ja-JP" altLang="ja-JP" sz="900" dirty="0">
                <a:solidFill>
                  <a:srgbClr val="000000"/>
                </a:solidFill>
                <a:latin typeface="Arial" pitchFamily="34" charset="0"/>
                <a:ea typeface="ＭＳ Ｐゴシック" pitchFamily="50" charset="-128"/>
                <a:cs typeface="Arial" pitchFamily="34" charset="0"/>
              </a:rPr>
              <a:t>の高校生活で経験して学んだことは、後の人生におおいに役立った</a:t>
            </a:r>
            <a:r>
              <a:rPr lang="ja-JP" altLang="ja-JP" sz="900" dirty="0" smtClean="0">
                <a:solidFill>
                  <a:srgbClr val="000000"/>
                </a:solidFill>
                <a:latin typeface="Arial" pitchFamily="34" charset="0"/>
                <a:ea typeface="ＭＳ Ｐゴシック" pitchFamily="50" charset="-128"/>
                <a:cs typeface="Arial" pitchFamily="34" charset="0"/>
              </a:rPr>
              <a:t>経験</a:t>
            </a:r>
            <a:r>
              <a:rPr lang="ja-JP" altLang="en-US" sz="900" dirty="0" smtClean="0">
                <a:solidFill>
                  <a:srgbClr val="000000"/>
                </a:solidFill>
                <a:latin typeface="Arial" pitchFamily="34" charset="0"/>
                <a:ea typeface="ＭＳ Ｐゴシック" pitchFamily="50" charset="-128"/>
                <a:cs typeface="Arial" pitchFamily="34" charset="0"/>
              </a:rPr>
              <a:t>の中、</a:t>
            </a:r>
            <a:r>
              <a:rPr lang="ja-JP" altLang="ja-JP" sz="900" dirty="0" smtClean="0">
                <a:solidFill>
                  <a:srgbClr val="000000"/>
                </a:solidFill>
                <a:latin typeface="Arial" pitchFamily="34" charset="0"/>
                <a:ea typeface="ＭＳ Ｐゴシック" pitchFamily="50" charset="-128"/>
                <a:cs typeface="Arial" pitchFamily="34" charset="0"/>
              </a:rPr>
              <a:t>高等</a:t>
            </a:r>
            <a:r>
              <a:rPr lang="ja-JP" altLang="ja-JP" sz="900" dirty="0">
                <a:solidFill>
                  <a:srgbClr val="000000"/>
                </a:solidFill>
                <a:latin typeface="Arial" pitchFamily="34" charset="0"/>
                <a:ea typeface="ＭＳ Ｐゴシック" pitchFamily="50" charset="-128"/>
                <a:cs typeface="Arial" pitchFamily="34" charset="0"/>
              </a:rPr>
              <a:t>学校というと社会に出る前の学歴としても大切ですが、人間形成を構築していく重要な時期だと</a:t>
            </a:r>
            <a:r>
              <a:rPr lang="ja-JP" altLang="ja-JP" sz="900" dirty="0" smtClean="0">
                <a:solidFill>
                  <a:srgbClr val="000000"/>
                </a:solidFill>
                <a:latin typeface="Arial" pitchFamily="34" charset="0"/>
                <a:ea typeface="ＭＳ Ｐゴシック" pitchFamily="50" charset="-128"/>
                <a:cs typeface="Arial" pitchFamily="34" charset="0"/>
              </a:rPr>
              <a:t>思い</a:t>
            </a:r>
            <a:r>
              <a:rPr lang="ja-JP" altLang="en-US" sz="900" dirty="0" smtClean="0">
                <a:solidFill>
                  <a:srgbClr val="000000"/>
                </a:solidFill>
                <a:latin typeface="Arial" pitchFamily="34" charset="0"/>
                <a:ea typeface="ＭＳ Ｐゴシック" pitchFamily="50" charset="-128"/>
                <a:cs typeface="Arial" pitchFamily="34" charset="0"/>
              </a:rPr>
              <a:t>、</a:t>
            </a:r>
            <a:r>
              <a:rPr lang="ja-JP" altLang="ja-JP" sz="900" dirty="0" smtClean="0">
                <a:solidFill>
                  <a:srgbClr val="000000"/>
                </a:solidFill>
                <a:latin typeface="Arial" pitchFamily="34" charset="0"/>
                <a:ea typeface="ＭＳ Ｐゴシック" pitchFamily="50" charset="-128"/>
                <a:cs typeface="Arial" pitchFamily="34" charset="0"/>
              </a:rPr>
              <a:t>「</a:t>
            </a:r>
            <a:r>
              <a:rPr lang="ja-JP" altLang="ja-JP" sz="900" dirty="0">
                <a:solidFill>
                  <a:srgbClr val="000000"/>
                </a:solidFill>
                <a:latin typeface="Arial" pitchFamily="34" charset="0"/>
                <a:ea typeface="ＭＳ Ｐゴシック" pitchFamily="50" charset="-128"/>
                <a:cs typeface="Arial" pitchFamily="34" charset="0"/>
              </a:rPr>
              <a:t>人に愛される人となれ」という教育スローガンに掲げて</a:t>
            </a:r>
            <a:r>
              <a:rPr lang="ja-JP" altLang="ja-JP" sz="900" dirty="0" smtClean="0">
                <a:solidFill>
                  <a:srgbClr val="000000"/>
                </a:solidFill>
                <a:latin typeface="Arial" pitchFamily="34" charset="0"/>
                <a:ea typeface="ＭＳ Ｐゴシック" pitchFamily="50" charset="-128"/>
                <a:cs typeface="Arial" pitchFamily="34" charset="0"/>
              </a:rPr>
              <a:t>、夢</a:t>
            </a:r>
            <a:r>
              <a:rPr lang="ja-JP" altLang="ja-JP" sz="900" dirty="0">
                <a:solidFill>
                  <a:srgbClr val="000000"/>
                </a:solidFill>
                <a:latin typeface="Arial" pitchFamily="34" charset="0"/>
                <a:ea typeface="ＭＳ Ｐゴシック" pitchFamily="50" charset="-128"/>
                <a:cs typeface="Arial" pitchFamily="34" charset="0"/>
              </a:rPr>
              <a:t>や目標に向かって</a:t>
            </a:r>
            <a:r>
              <a:rPr lang="ja-JP" altLang="ja-JP" sz="900" dirty="0" smtClean="0">
                <a:solidFill>
                  <a:srgbClr val="000000"/>
                </a:solidFill>
                <a:latin typeface="Arial" pitchFamily="34" charset="0"/>
                <a:ea typeface="ＭＳ Ｐゴシック" pitchFamily="50" charset="-128"/>
                <a:cs typeface="Arial" pitchFamily="34" charset="0"/>
              </a:rPr>
              <a:t>コツコツ</a:t>
            </a:r>
            <a:endParaRPr lang="en-US" altLang="ja-JP" sz="900" dirty="0" smtClean="0">
              <a:solidFill>
                <a:srgbClr val="000000"/>
              </a:solidFill>
              <a:latin typeface="Arial" pitchFamily="34" charset="0"/>
              <a:ea typeface="ＭＳ Ｐゴシック" pitchFamily="50" charset="-128"/>
              <a:cs typeface="Arial" pitchFamily="34" charset="0"/>
            </a:endParaRPr>
          </a:p>
          <a:p>
            <a:pPr lvl="0" eaLnBrk="0" fontAlgn="base" hangingPunct="0">
              <a:spcBef>
                <a:spcPct val="0"/>
              </a:spcBef>
              <a:spcAft>
                <a:spcPct val="0"/>
              </a:spcAft>
            </a:pPr>
            <a:r>
              <a:rPr lang="ja-JP" altLang="ja-JP" sz="900" dirty="0" smtClean="0">
                <a:solidFill>
                  <a:srgbClr val="000000"/>
                </a:solidFill>
                <a:latin typeface="Arial" pitchFamily="34" charset="0"/>
                <a:ea typeface="ＭＳ Ｐゴシック" pitchFamily="50" charset="-128"/>
                <a:cs typeface="Arial" pitchFamily="34" charset="0"/>
              </a:rPr>
              <a:t>と</a:t>
            </a:r>
            <a:r>
              <a:rPr lang="ja-JP" altLang="ja-JP" sz="900" dirty="0">
                <a:solidFill>
                  <a:srgbClr val="000000"/>
                </a:solidFill>
                <a:latin typeface="Arial" pitchFamily="34" charset="0"/>
                <a:ea typeface="ＭＳ Ｐゴシック" pitchFamily="50" charset="-128"/>
                <a:cs typeface="Arial" pitchFamily="34" charset="0"/>
              </a:rPr>
              <a:t>日々努力し、キラキラと輝く人材を社会に輩出し</a:t>
            </a:r>
            <a:r>
              <a:rPr lang="ja-JP" altLang="ja-JP" sz="900" dirty="0" smtClean="0">
                <a:solidFill>
                  <a:srgbClr val="000000"/>
                </a:solidFill>
                <a:latin typeface="Arial" pitchFamily="34" charset="0"/>
                <a:ea typeface="ＭＳ Ｐゴシック" pitchFamily="50" charset="-128"/>
                <a:cs typeface="Arial" pitchFamily="34" charset="0"/>
              </a:rPr>
              <a:t>、明るく</a:t>
            </a:r>
            <a:r>
              <a:rPr lang="ja-JP" altLang="ja-JP" sz="900" dirty="0">
                <a:solidFill>
                  <a:srgbClr val="000000"/>
                </a:solidFill>
                <a:latin typeface="Arial" pitchFamily="34" charset="0"/>
                <a:ea typeface="ＭＳ Ｐゴシック" pitchFamily="50" charset="-128"/>
                <a:cs typeface="Arial" pitchFamily="34" charset="0"/>
              </a:rPr>
              <a:t>希望に満ち溢れた世の中になるよう社会貢献をしていきたいという想い</a:t>
            </a:r>
            <a:r>
              <a:rPr lang="ja-JP" altLang="ja-JP" sz="900" dirty="0" smtClean="0">
                <a:solidFill>
                  <a:srgbClr val="000000"/>
                </a:solidFill>
                <a:latin typeface="Arial" pitchFamily="34" charset="0"/>
                <a:ea typeface="ＭＳ Ｐゴシック" pitchFamily="50" charset="-128"/>
                <a:cs typeface="Arial" pitchFamily="34" charset="0"/>
              </a:rPr>
              <a:t>からSTYLE</a:t>
            </a:r>
            <a:r>
              <a:rPr lang="ja-JP" altLang="ja-JP" sz="900" dirty="0">
                <a:solidFill>
                  <a:srgbClr val="000000"/>
                </a:solidFill>
                <a:latin typeface="Arial" pitchFamily="34" charset="0"/>
                <a:ea typeface="ＭＳ Ｐゴシック" pitchFamily="50" charset="-128"/>
                <a:cs typeface="Arial" pitchFamily="34" charset="0"/>
              </a:rPr>
              <a:t>高等学院設立に至りました！</a:t>
            </a:r>
            <a:endParaRPr lang="ja-JP" altLang="ja-JP" sz="900" dirty="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ja-JP" sz="900" dirty="0">
                <a:solidFill>
                  <a:srgbClr val="000000"/>
                </a:solidFill>
                <a:latin typeface="Arial" pitchFamily="34" charset="0"/>
                <a:ea typeface="ＭＳ Ｐゴシック" pitchFamily="50" charset="-128"/>
                <a:cs typeface="Arial" pitchFamily="34" charset="0"/>
              </a:rPr>
              <a:t/>
            </a:r>
            <a:br>
              <a:rPr lang="ja-JP" altLang="ja-JP" sz="900" dirty="0">
                <a:solidFill>
                  <a:srgbClr val="000000"/>
                </a:solidFill>
                <a:latin typeface="Arial" pitchFamily="34" charset="0"/>
                <a:ea typeface="ＭＳ Ｐゴシック" pitchFamily="50" charset="-128"/>
                <a:cs typeface="Arial" pitchFamily="34" charset="0"/>
              </a:rPr>
            </a:br>
            <a:r>
              <a:rPr lang="en-US" altLang="ja-JP" sz="900" dirty="0" smtClean="0">
                <a:solidFill>
                  <a:srgbClr val="000000"/>
                </a:solidFill>
                <a:latin typeface="Arial" pitchFamily="34" charset="0"/>
                <a:ea typeface="ＭＳ Ｐゴシック" pitchFamily="50" charset="-128"/>
                <a:cs typeface="Arial" pitchFamily="34" charset="0"/>
              </a:rPr>
              <a:t>【</a:t>
            </a:r>
            <a:r>
              <a:rPr lang="ja-JP" altLang="ja-JP" sz="900" dirty="0" smtClean="0">
                <a:solidFill>
                  <a:srgbClr val="000000"/>
                </a:solidFill>
                <a:latin typeface="Arial" pitchFamily="34" charset="0"/>
                <a:ea typeface="ＭＳ Ｐゴシック" pitchFamily="50" charset="-128"/>
                <a:cs typeface="Arial" pitchFamily="34" charset="0"/>
              </a:rPr>
              <a:t>身体</a:t>
            </a:r>
            <a:r>
              <a:rPr lang="ja-JP" altLang="ja-JP" sz="900" dirty="0">
                <a:solidFill>
                  <a:srgbClr val="000000"/>
                </a:solidFill>
                <a:latin typeface="Arial" pitchFamily="34" charset="0"/>
                <a:ea typeface="ＭＳ Ｐゴシック" pitchFamily="50" charset="-128"/>
                <a:cs typeface="Arial" pitchFamily="34" charset="0"/>
              </a:rPr>
              <a:t>を動かしたりスポーツが</a:t>
            </a:r>
            <a:r>
              <a:rPr lang="ja-JP" altLang="ja-JP" sz="900" dirty="0" smtClean="0">
                <a:solidFill>
                  <a:srgbClr val="000000"/>
                </a:solidFill>
                <a:latin typeface="Arial" pitchFamily="34" charset="0"/>
                <a:ea typeface="ＭＳ Ｐゴシック" pitchFamily="50" charset="-128"/>
                <a:cs typeface="Arial" pitchFamily="34" charset="0"/>
              </a:rPr>
              <a:t>大好き</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en-US" sz="900" dirty="0">
                <a:latin typeface="Arial" pitchFamily="34" charset="0"/>
                <a:ea typeface="ＭＳ Ｐゴシック" pitchFamily="50" charset="-128"/>
                <a:cs typeface="Arial" pitchFamily="34" charset="0"/>
              </a:rPr>
              <a:t>、</a:t>
            </a:r>
            <a:r>
              <a:rPr lang="en-US" altLang="ja-JP" sz="900" dirty="0" smtClean="0">
                <a:latin typeface="Arial" pitchFamily="34" charset="0"/>
                <a:ea typeface="ＭＳ Ｐゴシック" pitchFamily="50" charset="-128"/>
                <a:cs typeface="Arial" pitchFamily="34" charset="0"/>
              </a:rPr>
              <a:t>【</a:t>
            </a:r>
            <a:r>
              <a:rPr lang="ja-JP" altLang="ja-JP" sz="900" dirty="0" smtClean="0">
                <a:solidFill>
                  <a:srgbClr val="000000"/>
                </a:solidFill>
                <a:latin typeface="Arial" pitchFamily="34" charset="0"/>
                <a:ea typeface="ＭＳ Ｐゴシック" pitchFamily="50" charset="-128"/>
                <a:cs typeface="Arial" pitchFamily="34" charset="0"/>
              </a:rPr>
              <a:t>格</a:t>
            </a:r>
            <a:r>
              <a:rPr lang="ja-JP" altLang="ja-JP" sz="900" dirty="0">
                <a:solidFill>
                  <a:srgbClr val="000000"/>
                </a:solidFill>
                <a:latin typeface="Arial" pitchFamily="34" charset="0"/>
                <a:ea typeface="ＭＳ Ｐゴシック" pitchFamily="50" charset="-128"/>
                <a:cs typeface="Arial" pitchFamily="34" charset="0"/>
              </a:rPr>
              <a:t>闘技やスポーツに関わる仕事を</a:t>
            </a:r>
            <a:r>
              <a:rPr lang="ja-JP" altLang="ja-JP" sz="900" dirty="0" smtClean="0">
                <a:solidFill>
                  <a:srgbClr val="000000"/>
                </a:solidFill>
                <a:latin typeface="Arial" pitchFamily="34" charset="0"/>
                <a:ea typeface="ＭＳ Ｐゴシック" pitchFamily="50" charset="-128"/>
                <a:cs typeface="Arial" pitchFamily="34" charset="0"/>
              </a:rPr>
              <a:t>したい</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en-US" sz="900" dirty="0" err="1">
                <a:latin typeface="Arial" pitchFamily="34" charset="0"/>
                <a:ea typeface="ＭＳ Ｐゴシック" pitchFamily="50" charset="-128"/>
                <a:cs typeface="Arial" pitchFamily="34" charset="0"/>
              </a:rPr>
              <a:t>、</a:t>
            </a:r>
            <a:r>
              <a:rPr lang="en-US" altLang="ja-JP" sz="900" dirty="0" smtClean="0">
                <a:latin typeface="Arial" pitchFamily="34" charset="0"/>
                <a:ea typeface="ＭＳ Ｐゴシック" pitchFamily="50" charset="-128"/>
                <a:cs typeface="Arial" pitchFamily="34" charset="0"/>
              </a:rPr>
              <a:t>【</a:t>
            </a:r>
            <a:r>
              <a:rPr lang="ja-JP" altLang="ja-JP" sz="900" dirty="0" smtClean="0">
                <a:solidFill>
                  <a:srgbClr val="000000"/>
                </a:solidFill>
                <a:latin typeface="Arial" pitchFamily="34" charset="0"/>
                <a:ea typeface="ＭＳ Ｐゴシック" pitchFamily="50" charset="-128"/>
                <a:cs typeface="Arial" pitchFamily="34" charset="0"/>
              </a:rPr>
              <a:t>プロ</a:t>
            </a:r>
            <a:r>
              <a:rPr lang="ja-JP" altLang="ja-JP" sz="900" dirty="0">
                <a:solidFill>
                  <a:srgbClr val="000000"/>
                </a:solidFill>
                <a:latin typeface="Arial" pitchFamily="34" charset="0"/>
                <a:ea typeface="ＭＳ Ｐゴシック" pitchFamily="50" charset="-128"/>
                <a:cs typeface="Arial" pitchFamily="34" charset="0"/>
              </a:rPr>
              <a:t>格闘家として活躍</a:t>
            </a:r>
            <a:r>
              <a:rPr lang="ja-JP" altLang="ja-JP" sz="900" dirty="0" smtClean="0">
                <a:solidFill>
                  <a:srgbClr val="000000"/>
                </a:solidFill>
                <a:latin typeface="Arial" pitchFamily="34" charset="0"/>
                <a:ea typeface="ＭＳ Ｐゴシック" pitchFamily="50" charset="-128"/>
                <a:cs typeface="Arial" pitchFamily="34" charset="0"/>
              </a:rPr>
              <a:t>したい</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en-US" sz="900" dirty="0" err="1" smtClean="0">
                <a:solidFill>
                  <a:srgbClr val="000000"/>
                </a:solidFill>
                <a:latin typeface="Arial" pitchFamily="34" charset="0"/>
                <a:ea typeface="ＭＳ Ｐゴシック" pitchFamily="50" charset="-128"/>
                <a:cs typeface="Arial" pitchFamily="34" charset="0"/>
              </a:rPr>
              <a:t>、</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ja-JP" sz="900" dirty="0" smtClean="0">
                <a:solidFill>
                  <a:srgbClr val="000000"/>
                </a:solidFill>
                <a:latin typeface="Arial" pitchFamily="34" charset="0"/>
                <a:ea typeface="ＭＳ Ｐゴシック" pitchFamily="50" charset="-128"/>
                <a:cs typeface="Arial" pitchFamily="34" charset="0"/>
              </a:rPr>
              <a:t>パーソナルトレーナー</a:t>
            </a:r>
            <a:r>
              <a:rPr lang="ja-JP" altLang="ja-JP" sz="900" dirty="0">
                <a:solidFill>
                  <a:srgbClr val="000000"/>
                </a:solidFill>
                <a:latin typeface="Arial" pitchFamily="34" charset="0"/>
                <a:ea typeface="ＭＳ Ｐゴシック" pitchFamily="50" charset="-128"/>
                <a:cs typeface="Arial" pitchFamily="34" charset="0"/>
              </a:rPr>
              <a:t>に</a:t>
            </a:r>
            <a:r>
              <a:rPr lang="ja-JP" altLang="ja-JP" sz="900" dirty="0" smtClean="0">
                <a:solidFill>
                  <a:srgbClr val="000000"/>
                </a:solidFill>
                <a:latin typeface="Arial" pitchFamily="34" charset="0"/>
                <a:ea typeface="ＭＳ Ｐゴシック" pitchFamily="50" charset="-128"/>
                <a:cs typeface="Arial" pitchFamily="34" charset="0"/>
              </a:rPr>
              <a:t>なりたい</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en-US" sz="900" dirty="0" err="1" smtClean="0">
                <a:solidFill>
                  <a:srgbClr val="000000"/>
                </a:solidFill>
                <a:latin typeface="Arial" pitchFamily="34" charset="0"/>
                <a:ea typeface="ＭＳ Ｐゴシック" pitchFamily="50" charset="-128"/>
                <a:cs typeface="Arial" pitchFamily="34" charset="0"/>
              </a:rPr>
              <a:t>、</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ja-JP" sz="900" dirty="0" smtClean="0">
                <a:solidFill>
                  <a:srgbClr val="000000"/>
                </a:solidFill>
                <a:latin typeface="Arial" pitchFamily="34" charset="0"/>
                <a:ea typeface="ＭＳ Ｐゴシック" pitchFamily="50" charset="-128"/>
                <a:cs typeface="Arial" pitchFamily="34" charset="0"/>
              </a:rPr>
              <a:t>仕事</a:t>
            </a:r>
            <a:r>
              <a:rPr lang="ja-JP" altLang="ja-JP" sz="900" dirty="0">
                <a:solidFill>
                  <a:srgbClr val="000000"/>
                </a:solidFill>
                <a:latin typeface="Arial" pitchFamily="34" charset="0"/>
                <a:ea typeface="ＭＳ Ｐゴシック" pitchFamily="50" charset="-128"/>
                <a:cs typeface="Arial" pitchFamily="34" charset="0"/>
              </a:rPr>
              <a:t>に就く前に業界で経験を</a:t>
            </a:r>
            <a:r>
              <a:rPr lang="ja-JP" altLang="ja-JP" sz="900" dirty="0" smtClean="0">
                <a:solidFill>
                  <a:srgbClr val="000000"/>
                </a:solidFill>
                <a:latin typeface="Arial" pitchFamily="34" charset="0"/>
                <a:ea typeface="ＭＳ Ｐゴシック" pitchFamily="50" charset="-128"/>
                <a:cs typeface="Arial" pitchFamily="34" charset="0"/>
              </a:rPr>
              <a:t>積みたい</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en-US" sz="900" dirty="0" err="1" smtClean="0">
                <a:latin typeface="Arial" pitchFamily="34" charset="0"/>
                <a:ea typeface="ＭＳ Ｐゴシック" pitchFamily="50" charset="-128"/>
                <a:cs typeface="Arial" pitchFamily="34" charset="0"/>
              </a:rPr>
              <a:t>、</a:t>
            </a:r>
            <a:r>
              <a:rPr lang="en-US" altLang="ja-JP" sz="900" dirty="0" smtClean="0">
                <a:latin typeface="Arial" pitchFamily="34" charset="0"/>
                <a:ea typeface="ＭＳ Ｐゴシック" pitchFamily="50" charset="-128"/>
                <a:cs typeface="Arial" pitchFamily="34" charset="0"/>
              </a:rPr>
              <a:t>【</a:t>
            </a:r>
            <a:r>
              <a:rPr lang="ja-JP" altLang="ja-JP" sz="900" dirty="0" smtClean="0">
                <a:solidFill>
                  <a:srgbClr val="000000"/>
                </a:solidFill>
                <a:latin typeface="Arial" pitchFamily="34" charset="0"/>
                <a:ea typeface="ＭＳ Ｐゴシック" pitchFamily="50" charset="-128"/>
                <a:cs typeface="Arial" pitchFamily="34" charset="0"/>
              </a:rPr>
              <a:t>自分</a:t>
            </a:r>
            <a:r>
              <a:rPr lang="ja-JP" altLang="ja-JP" sz="900" dirty="0">
                <a:solidFill>
                  <a:srgbClr val="000000"/>
                </a:solidFill>
                <a:latin typeface="Arial" pitchFamily="34" charset="0"/>
                <a:ea typeface="ＭＳ Ｐゴシック" pitchFamily="50" charset="-128"/>
                <a:cs typeface="Arial" pitchFamily="34" charset="0"/>
              </a:rPr>
              <a:t>に自信を持ち物事をやりきる力を</a:t>
            </a:r>
            <a:r>
              <a:rPr lang="ja-JP" altLang="ja-JP" sz="900" dirty="0" smtClean="0">
                <a:solidFill>
                  <a:srgbClr val="000000"/>
                </a:solidFill>
                <a:latin typeface="Arial" pitchFamily="34" charset="0"/>
                <a:ea typeface="ＭＳ Ｐゴシック" pitchFamily="50" charset="-128"/>
                <a:cs typeface="Arial" pitchFamily="34" charset="0"/>
              </a:rPr>
              <a:t>つけたい</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en-US" sz="900" dirty="0" err="1" smtClean="0">
                <a:solidFill>
                  <a:srgbClr val="000000"/>
                </a:solidFill>
                <a:latin typeface="Arial" pitchFamily="34" charset="0"/>
                <a:ea typeface="ＭＳ Ｐゴシック" pitchFamily="50" charset="-128"/>
                <a:cs typeface="Arial" pitchFamily="34" charset="0"/>
              </a:rPr>
              <a:t>、</a:t>
            </a:r>
            <a:r>
              <a:rPr lang="ja-JP" altLang="en-US" sz="900" dirty="0" smtClean="0">
                <a:solidFill>
                  <a:srgbClr val="000000"/>
                </a:solidFill>
                <a:latin typeface="Arial" pitchFamily="34" charset="0"/>
                <a:ea typeface="ＭＳ Ｐゴシック" pitchFamily="50" charset="-128"/>
                <a:cs typeface="Arial" pitchFamily="34" charset="0"/>
              </a:rPr>
              <a:t>他、</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en-US" sz="900" dirty="0" smtClean="0">
                <a:solidFill>
                  <a:srgbClr val="000000"/>
                </a:solidFill>
                <a:latin typeface="Arial" pitchFamily="34" charset="0"/>
                <a:ea typeface="ＭＳ Ｐゴシック" pitchFamily="50" charset="-128"/>
                <a:cs typeface="Arial" pitchFamily="34" charset="0"/>
              </a:rPr>
              <a:t>ひきこもり解決対策</a:t>
            </a:r>
            <a:r>
              <a:rPr lang="en-US" altLang="ja-JP" sz="900" dirty="0" smtClean="0">
                <a:solidFill>
                  <a:srgbClr val="000000"/>
                </a:solidFill>
                <a:latin typeface="Arial" pitchFamily="34" charset="0"/>
                <a:ea typeface="ＭＳ Ｐゴシック" pitchFamily="50" charset="-128"/>
                <a:cs typeface="Arial" pitchFamily="34" charset="0"/>
              </a:rPr>
              <a:t>】</a:t>
            </a:r>
            <a:r>
              <a:rPr lang="ja-JP" altLang="en-US" sz="900" dirty="0" smtClean="0">
                <a:latin typeface="Arial" pitchFamily="34" charset="0"/>
                <a:ea typeface="ＭＳ Ｐゴシック" pitchFamily="50" charset="-128"/>
                <a:cs typeface="Arial" pitchFamily="34" charset="0"/>
              </a:rPr>
              <a:t>など、このような方には、最適といえます。</a:t>
            </a:r>
            <a:r>
              <a:rPr lang="ja-JP" altLang="ja-JP" sz="900" dirty="0">
                <a:solidFill>
                  <a:srgbClr val="000000"/>
                </a:solidFill>
                <a:latin typeface="Arial" pitchFamily="34" charset="0"/>
                <a:ea typeface="ＭＳ Ｐゴシック" pitchFamily="50" charset="-128"/>
                <a:cs typeface="Arial" pitchFamily="34" charset="0"/>
              </a:rPr>
              <a:t/>
            </a:r>
            <a:br>
              <a:rPr lang="ja-JP" altLang="ja-JP" sz="900" dirty="0">
                <a:solidFill>
                  <a:srgbClr val="000000"/>
                </a:solidFill>
                <a:latin typeface="Arial" pitchFamily="34" charset="0"/>
                <a:ea typeface="ＭＳ Ｐゴシック" pitchFamily="50" charset="-128"/>
                <a:cs typeface="Arial" pitchFamily="34" charset="0"/>
              </a:rPr>
            </a:br>
            <a:endParaRPr lang="ja-JP" altLang="ja-JP" sz="900" dirty="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ja-JP" sz="900" dirty="0" smtClean="0">
                <a:solidFill>
                  <a:srgbClr val="000000"/>
                </a:solidFill>
                <a:latin typeface="Arial" pitchFamily="34" charset="0"/>
                <a:ea typeface="ＭＳ Ｐゴシック" pitchFamily="50" charset="-128"/>
                <a:cs typeface="Arial" pitchFamily="34" charset="0"/>
              </a:rPr>
              <a:t>理念</a:t>
            </a:r>
            <a:r>
              <a:rPr lang="ja-JP" altLang="en-US" sz="900" dirty="0" smtClean="0">
                <a:solidFill>
                  <a:srgbClr val="000000"/>
                </a:solidFill>
                <a:latin typeface="Arial" pitchFamily="34" charset="0"/>
                <a:ea typeface="ＭＳ Ｐゴシック" pitchFamily="50" charset="-128"/>
                <a:cs typeface="Arial" pitchFamily="34" charset="0"/>
              </a:rPr>
              <a:t>は</a:t>
            </a:r>
            <a:r>
              <a:rPr lang="ja-JP" altLang="en-US" sz="900" dirty="0" smtClean="0">
                <a:latin typeface="Arial" pitchFamily="34" charset="0"/>
                <a:ea typeface="ＭＳ Ｐゴシック" pitchFamily="50" charset="-128"/>
                <a:cs typeface="Arial" pitchFamily="34" charset="0"/>
              </a:rPr>
              <a:t>、</a:t>
            </a:r>
            <a:r>
              <a:rPr lang="en-US" altLang="ja-JP" sz="900" dirty="0" smtClean="0">
                <a:latin typeface="Arial" pitchFamily="34" charset="0"/>
                <a:ea typeface="ＭＳ Ｐゴシック" pitchFamily="50" charset="-128"/>
                <a:cs typeface="Arial" pitchFamily="34" charset="0"/>
              </a:rPr>
              <a:t>『</a:t>
            </a:r>
            <a:r>
              <a:rPr lang="ja-JP" altLang="ja-JP" sz="900" dirty="0" smtClean="0">
                <a:solidFill>
                  <a:srgbClr val="000000"/>
                </a:solidFill>
                <a:latin typeface="Arial" pitchFamily="34" charset="0"/>
                <a:ea typeface="ＭＳ Ｐゴシック" pitchFamily="50" charset="-128"/>
                <a:cs typeface="Arial" pitchFamily="34" charset="0"/>
              </a:rPr>
              <a:t>格闘</a:t>
            </a:r>
            <a:r>
              <a:rPr lang="ja-JP" altLang="ja-JP" sz="900" dirty="0">
                <a:solidFill>
                  <a:srgbClr val="000000"/>
                </a:solidFill>
                <a:latin typeface="Arial" pitchFamily="34" charset="0"/>
                <a:ea typeface="ＭＳ Ｐゴシック" pitchFamily="50" charset="-128"/>
                <a:cs typeface="Arial" pitchFamily="34" charset="0"/>
              </a:rPr>
              <a:t>スポーツを</a:t>
            </a:r>
            <a:r>
              <a:rPr lang="ja-JP" altLang="ja-JP" sz="900" dirty="0" smtClean="0">
                <a:solidFill>
                  <a:srgbClr val="000000"/>
                </a:solidFill>
                <a:latin typeface="Arial" pitchFamily="34" charset="0"/>
                <a:ea typeface="ＭＳ Ｐゴシック" pitchFamily="50" charset="-128"/>
                <a:cs typeface="Arial" pitchFamily="34" charset="0"/>
              </a:rPr>
              <a:t>通じ</a:t>
            </a:r>
            <a:r>
              <a:rPr lang="ja-JP" altLang="en-US" sz="900" dirty="0" smtClean="0">
                <a:solidFill>
                  <a:srgbClr val="000000"/>
                </a:solidFill>
                <a:latin typeface="Arial" pitchFamily="34" charset="0"/>
                <a:ea typeface="ＭＳ Ｐゴシック" pitchFamily="50" charset="-128"/>
                <a:cs typeface="Arial" pitchFamily="34" charset="0"/>
              </a:rPr>
              <a:t>、</a:t>
            </a:r>
            <a:r>
              <a:rPr lang="ja-JP" altLang="ja-JP" sz="900" dirty="0" smtClean="0">
                <a:solidFill>
                  <a:srgbClr val="000000"/>
                </a:solidFill>
                <a:latin typeface="Arial" pitchFamily="34" charset="0"/>
                <a:ea typeface="ＭＳ Ｐゴシック" pitchFamily="50" charset="-128"/>
                <a:cs typeface="Arial" pitchFamily="34" charset="0"/>
              </a:rPr>
              <a:t>自分</a:t>
            </a:r>
            <a:r>
              <a:rPr lang="ja-JP" altLang="ja-JP" sz="900" dirty="0">
                <a:solidFill>
                  <a:srgbClr val="000000"/>
                </a:solidFill>
                <a:latin typeface="Arial" pitchFamily="34" charset="0"/>
                <a:ea typeface="ＭＳ Ｐゴシック" pitchFamily="50" charset="-128"/>
                <a:cs typeface="Arial" pitchFamily="34" charset="0"/>
              </a:rPr>
              <a:t>の未来の広がる可能性を創造</a:t>
            </a:r>
            <a:r>
              <a:rPr lang="ja-JP" altLang="ja-JP" sz="900" dirty="0" smtClean="0">
                <a:solidFill>
                  <a:srgbClr val="000000"/>
                </a:solidFill>
                <a:latin typeface="Arial" pitchFamily="34" charset="0"/>
                <a:ea typeface="ＭＳ Ｐゴシック" pitchFamily="50" charset="-128"/>
                <a:cs typeface="Arial" pitchFamily="34" charset="0"/>
              </a:rPr>
              <a:t>する</a:t>
            </a:r>
            <a:r>
              <a:rPr lang="ja-JP" altLang="en-US" sz="900" dirty="0" smtClean="0">
                <a:solidFill>
                  <a:srgbClr val="000000"/>
                </a:solidFill>
                <a:latin typeface="Arial" pitchFamily="34" charset="0"/>
                <a:ea typeface="ＭＳ Ｐゴシック" pitchFamily="50" charset="-128"/>
                <a:cs typeface="Arial" pitchFamily="34" charset="0"/>
              </a:rPr>
              <a:t>。</a:t>
            </a:r>
            <a:r>
              <a:rPr lang="en-US" altLang="ja-JP" sz="900" dirty="0" smtClean="0">
                <a:solidFill>
                  <a:srgbClr val="000000"/>
                </a:solidFill>
                <a:latin typeface="Arial" pitchFamily="34" charset="0"/>
                <a:ea typeface="ＭＳ Ｐゴシック" pitchFamily="50" charset="-128"/>
                <a:cs typeface="Arial" pitchFamily="34" charset="0"/>
              </a:rPr>
              <a:t>』</a:t>
            </a:r>
          </a:p>
          <a:p>
            <a:pPr lvl="0" eaLnBrk="0" fontAlgn="base" hangingPunct="0">
              <a:spcBef>
                <a:spcPct val="0"/>
              </a:spcBef>
              <a:spcAft>
                <a:spcPct val="0"/>
              </a:spcAft>
            </a:pPr>
            <a:r>
              <a:rPr lang="ja-JP" altLang="en-US" sz="900" dirty="0" smtClean="0">
                <a:solidFill>
                  <a:srgbClr val="000000"/>
                </a:solidFill>
                <a:latin typeface="Arial" pitchFamily="34" charset="0"/>
                <a:ea typeface="ＭＳ Ｐゴシック" pitchFamily="50" charset="-128"/>
                <a:cs typeface="Arial" pitchFamily="34" charset="0"/>
              </a:rPr>
              <a:t>すばらしい、高等学院スタイルが生まれそうです。</a:t>
            </a:r>
            <a:endParaRPr lang="en-US" altLang="ja-JP" sz="900" dirty="0" smtClean="0">
              <a:solidFill>
                <a:srgbClr val="000000"/>
              </a:solidFill>
              <a:latin typeface="Arial" pitchFamily="34" charset="0"/>
              <a:ea typeface="ＭＳ Ｐゴシック" pitchFamily="50" charset="-128"/>
              <a:cs typeface="Arial" pitchFamily="34" charset="0"/>
            </a:endParaRPr>
          </a:p>
          <a:p>
            <a:pPr lvl="0" eaLnBrk="0" fontAlgn="base" hangingPunct="0">
              <a:spcBef>
                <a:spcPct val="0"/>
              </a:spcBef>
              <a:spcAft>
                <a:spcPct val="0"/>
              </a:spcAft>
            </a:pPr>
            <a:r>
              <a:rPr lang="ja-JP" altLang="en-US" sz="900" dirty="0" smtClean="0">
                <a:latin typeface="Arial" pitchFamily="34" charset="0"/>
                <a:ea typeface="ＭＳ Ｐゴシック" pitchFamily="50" charset="-128"/>
                <a:cs typeface="ＭＳ Ｐゴシック" pitchFamily="50" charset="-128"/>
              </a:rPr>
              <a:t>対象者（◎）、コース（◯）とカリキュラムと資格取得（◇）は、以下の通りです。</a:t>
            </a: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endParaRPr lang="en-US" altLang="ja-JP" sz="900" dirty="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en-US" sz="900" dirty="0" smtClean="0">
                <a:latin typeface="Arial" pitchFamily="34" charset="0"/>
                <a:ea typeface="ＭＳ Ｐゴシック" pitchFamily="50" charset="-128"/>
                <a:cs typeface="ＭＳ Ｐゴシック" pitchFamily="50" charset="-128"/>
              </a:rPr>
              <a:t>◎格闘スポーツコース：</a:t>
            </a:r>
            <a:r>
              <a:rPr lang="ja-JP" altLang="ja-JP" sz="900" dirty="0" smtClean="0">
                <a:solidFill>
                  <a:srgbClr val="000000"/>
                </a:solidFill>
                <a:latin typeface="Arial" pitchFamily="34" charset="0"/>
                <a:ea typeface="ＭＳ Ｐゴシック" pitchFamily="50" charset="-128"/>
                <a:cs typeface="Arial" pitchFamily="34" charset="0"/>
              </a:rPr>
              <a:t>格闘技の技術やトレーニングを実技を</a:t>
            </a:r>
            <a:r>
              <a:rPr lang="ja-JP" altLang="ja-JP" sz="900" dirty="0" smtClean="0">
                <a:solidFill>
                  <a:srgbClr val="000000"/>
                </a:solidFill>
                <a:latin typeface="Arial" pitchFamily="34" charset="0"/>
                <a:ea typeface="ＭＳ Ｐゴシック" pitchFamily="50" charset="-128"/>
                <a:cs typeface="Arial" pitchFamily="34" charset="0"/>
              </a:rPr>
              <a:t>通じて学べる</a:t>
            </a:r>
            <a:r>
              <a:rPr lang="ja-JP" altLang="en-US" sz="900" dirty="0" smtClean="0">
                <a:solidFill>
                  <a:srgbClr val="000000"/>
                </a:solidFill>
                <a:latin typeface="Arial" pitchFamily="34" charset="0"/>
                <a:ea typeface="ＭＳ Ｐゴシック" pitchFamily="50" charset="-128"/>
                <a:cs typeface="Arial" pitchFamily="34" charset="0"/>
              </a:rPr>
              <a:t>。</a:t>
            </a: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en-US" sz="900" dirty="0" smtClean="0">
                <a:latin typeface="Arial" pitchFamily="34" charset="0"/>
                <a:ea typeface="ＭＳ Ｐゴシック" pitchFamily="50" charset="-128"/>
                <a:cs typeface="ＭＳ Ｐゴシック" pitchFamily="50" charset="-128"/>
              </a:rPr>
              <a:t>◎トレーナー専攻コース：</a:t>
            </a:r>
            <a:r>
              <a:rPr lang="ja-JP" altLang="ja-JP" sz="900" dirty="0" smtClean="0">
                <a:solidFill>
                  <a:srgbClr val="000000"/>
                </a:solidFill>
                <a:latin typeface="Arial" pitchFamily="34" charset="0"/>
                <a:ea typeface="ＭＳ Ｐゴシック" pitchFamily="50" charset="-128"/>
                <a:cs typeface="Arial" pitchFamily="34" charset="0"/>
              </a:rPr>
              <a:t>将来スポーツ関係の仕事に就くためのスキルを</a:t>
            </a:r>
            <a:r>
              <a:rPr lang="ja-JP" altLang="ja-JP" sz="900" dirty="0" smtClean="0">
                <a:solidFill>
                  <a:srgbClr val="000000"/>
                </a:solidFill>
                <a:latin typeface="Arial" pitchFamily="34" charset="0"/>
                <a:ea typeface="ＭＳ Ｐゴシック" pitchFamily="50" charset="-128"/>
                <a:cs typeface="Arial" pitchFamily="34" charset="0"/>
              </a:rPr>
              <a:t>学べる</a:t>
            </a:r>
            <a:r>
              <a:rPr lang="ja-JP" altLang="en-US" sz="900" dirty="0" smtClean="0">
                <a:solidFill>
                  <a:srgbClr val="000000"/>
                </a:solidFill>
                <a:latin typeface="Arial" pitchFamily="34" charset="0"/>
                <a:ea typeface="ＭＳ Ｐゴシック" pitchFamily="50" charset="-128"/>
                <a:cs typeface="Arial" pitchFamily="34" charset="0"/>
              </a:rPr>
              <a:t>。</a:t>
            </a: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en-US" sz="900" dirty="0" smtClean="0">
                <a:latin typeface="Arial" pitchFamily="34" charset="0"/>
                <a:ea typeface="ＭＳ Ｐゴシック" pitchFamily="50" charset="-128"/>
                <a:cs typeface="ＭＳ Ｐゴシック" pitchFamily="50" charset="-128"/>
              </a:rPr>
              <a:t>◯新入学（中学新卒、既卒者）</a:t>
            </a: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en-US" sz="900" dirty="0" smtClean="0">
                <a:latin typeface="Arial" pitchFamily="34" charset="0"/>
                <a:ea typeface="ＭＳ Ｐゴシック" pitchFamily="50" charset="-128"/>
                <a:cs typeface="ＭＳ Ｐゴシック" pitchFamily="50" charset="-128"/>
              </a:rPr>
              <a:t>◯転入学（他の高校よりの転校）</a:t>
            </a: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en-US" sz="900" dirty="0" smtClean="0">
                <a:latin typeface="Arial" pitchFamily="34" charset="0"/>
                <a:ea typeface="ＭＳ Ｐゴシック" pitchFamily="50" charset="-128"/>
                <a:cs typeface="ＭＳ Ｐゴシック" pitchFamily="50" charset="-128"/>
              </a:rPr>
              <a:t>◯編入学（高校在籍経験者）</a:t>
            </a: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en-US" sz="900" dirty="0" smtClean="0">
                <a:latin typeface="Arial" pitchFamily="34" charset="0"/>
                <a:ea typeface="ＭＳ Ｐゴシック" pitchFamily="50" charset="-128"/>
                <a:cs typeface="ＭＳ Ｐゴシック" pitchFamily="50" charset="-128"/>
              </a:rPr>
              <a:t>◇レポート提出、スクーリング、テスト</a:t>
            </a: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en-US" sz="900" dirty="0" smtClean="0">
                <a:latin typeface="Arial" pitchFamily="34" charset="0"/>
                <a:ea typeface="ＭＳ Ｐゴシック" pitchFamily="50" charset="-128"/>
                <a:cs typeface="ＭＳ Ｐゴシック" pitchFamily="50" charset="-128"/>
              </a:rPr>
              <a:t>上記での７４単位以上取得で、全日制と同じ</a:t>
            </a:r>
            <a:r>
              <a:rPr lang="ja-JP" altLang="en-US" sz="900" dirty="0" smtClean="0">
                <a:latin typeface="Arial" pitchFamily="34" charset="0"/>
                <a:ea typeface="ＭＳ Ｐゴシック" pitchFamily="50" charset="-128"/>
                <a:cs typeface="ＭＳ Ｐゴシック" pitchFamily="50" charset="-128"/>
              </a:rPr>
              <a:t>資格を取得できます。</a:t>
            </a:r>
            <a:endParaRPr lang="en-US" altLang="ja-JP" sz="9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ja-JP" altLang="en-US" sz="900" dirty="0" smtClean="0">
                <a:latin typeface="Arial" pitchFamily="34" charset="0"/>
                <a:ea typeface="ＭＳ Ｐゴシック" pitchFamily="50" charset="-128"/>
                <a:cs typeface="ＭＳ Ｐゴシック" pitchFamily="50" charset="-128"/>
              </a:rPr>
              <a:t>他、クラブ活動もあり。</a:t>
            </a:r>
            <a:endParaRPr lang="ja-JP" altLang="ja-JP" sz="900" dirty="0">
              <a:latin typeface="Arial" pitchFamily="34" charset="0"/>
              <a:ea typeface="ＭＳ Ｐゴシック" pitchFamily="50" charset="-128"/>
              <a:cs typeface="ＭＳ Ｐゴシック" pitchFamily="50" charset="-128"/>
            </a:endParaRPr>
          </a:p>
        </p:txBody>
      </p:sp>
      <p:sp>
        <p:nvSpPr>
          <p:cNvPr id="6" name="正方形/長方形 5"/>
          <p:cNvSpPr/>
          <p:nvPr/>
        </p:nvSpPr>
        <p:spPr>
          <a:xfrm>
            <a:off x="0" y="0"/>
            <a:ext cx="1844824" cy="461665"/>
          </a:xfrm>
          <a:prstGeom prst="rect">
            <a:avLst/>
          </a:prstGeom>
        </p:spPr>
        <p:txBody>
          <a:bodyPr wrap="square">
            <a:spAutoFit/>
          </a:bodyPr>
          <a:lstStyle/>
          <a:p>
            <a:pPr lvl="0" fontAlgn="base">
              <a:spcBef>
                <a:spcPct val="0"/>
              </a:spcBef>
              <a:spcAft>
                <a:spcPct val="0"/>
              </a:spcAft>
            </a:pPr>
            <a:r>
              <a:rPr lang="ja-JP" altLang="en-US" sz="1200" dirty="0" smtClean="0">
                <a:latin typeface="Arial" pitchFamily="34" charset="0"/>
                <a:ea typeface="ＭＳ Ｐゴシック" pitchFamily="50" charset="-128"/>
                <a:cs typeface="ＭＳ Ｐゴシック" pitchFamily="50" charset="-128"/>
              </a:rPr>
              <a:t>報道関係者様各位</a:t>
            </a:r>
            <a:endParaRPr lang="en-US" altLang="ja-JP" sz="1200" dirty="0" smtClean="0">
              <a:latin typeface="Arial" pitchFamily="34" charset="0"/>
              <a:ea typeface="ＭＳ Ｐゴシック" pitchFamily="50" charset="-128"/>
              <a:cs typeface="ＭＳ Ｐゴシック" pitchFamily="50" charset="-128"/>
            </a:endParaRPr>
          </a:p>
          <a:p>
            <a:pPr lvl="0" fontAlgn="base">
              <a:spcBef>
                <a:spcPct val="0"/>
              </a:spcBef>
              <a:spcAft>
                <a:spcPct val="0"/>
              </a:spcAft>
            </a:pPr>
            <a:r>
              <a:rPr lang="ja-JP" altLang="en-US" sz="1200" dirty="0">
                <a:latin typeface="Arial" pitchFamily="34" charset="0"/>
                <a:ea typeface="ＭＳ Ｐゴシック" pitchFamily="50" charset="-128"/>
                <a:cs typeface="ＭＳ Ｐゴシック" pitchFamily="50" charset="-128"/>
              </a:rPr>
              <a:t>プレスリリース</a:t>
            </a:r>
            <a:endParaRPr lang="ja-JP" altLang="ja-JP" sz="1200" dirty="0">
              <a:latin typeface="Arial" pitchFamily="34" charset="0"/>
              <a:ea typeface="ＭＳ Ｐゴシック" pitchFamily="50" charset="-128"/>
              <a:cs typeface="ＭＳ Ｐゴシック" pitchFamily="50" charset="-128"/>
            </a:endParaRPr>
          </a:p>
        </p:txBody>
      </p:sp>
      <p:sp>
        <p:nvSpPr>
          <p:cNvPr id="8" name="正方形/長方形 7"/>
          <p:cNvSpPr/>
          <p:nvPr/>
        </p:nvSpPr>
        <p:spPr>
          <a:xfrm>
            <a:off x="44624" y="827584"/>
            <a:ext cx="4680520" cy="769441"/>
          </a:xfrm>
          <a:prstGeom prst="rect">
            <a:avLst/>
          </a:prstGeom>
        </p:spPr>
        <p:txBody>
          <a:bodyPr wrap="square">
            <a:spAutoFit/>
          </a:bodyPr>
          <a:lstStyle/>
          <a:p>
            <a:pPr lvl="0" algn="ctr" fontAlgn="base">
              <a:spcBef>
                <a:spcPct val="0"/>
              </a:spcBef>
              <a:spcAft>
                <a:spcPct val="0"/>
              </a:spcAft>
            </a:pPr>
            <a:r>
              <a:rPr lang="ja-JP" altLang="en-US" sz="1200" b="1" dirty="0" smtClean="0">
                <a:latin typeface="Arial" pitchFamily="34" charset="0"/>
                <a:ea typeface="ＭＳ Ｐゴシック" pitchFamily="50" charset="-128"/>
                <a:cs typeface="ＭＳ Ｐゴシック" pitchFamily="50" charset="-128"/>
              </a:rPr>
              <a:t>日本初の格闘スポーツが学べる高等学院が</a:t>
            </a:r>
            <a:endParaRPr lang="en-US" altLang="ja-JP" sz="1200" b="1" dirty="0" smtClean="0">
              <a:latin typeface="Arial" pitchFamily="34" charset="0"/>
              <a:ea typeface="ＭＳ Ｐゴシック" pitchFamily="50" charset="-128"/>
              <a:cs typeface="ＭＳ Ｐゴシック" pitchFamily="50" charset="-128"/>
            </a:endParaRPr>
          </a:p>
          <a:p>
            <a:pPr lvl="0" algn="ctr" fontAlgn="base">
              <a:spcBef>
                <a:spcPct val="0"/>
              </a:spcBef>
              <a:spcAft>
                <a:spcPct val="0"/>
              </a:spcAft>
            </a:pPr>
            <a:r>
              <a:rPr lang="ja-JP" altLang="en-US" sz="1200" b="1" dirty="0" smtClean="0">
                <a:latin typeface="Arial" pitchFamily="34" charset="0"/>
                <a:ea typeface="ＭＳ Ｐゴシック" pitchFamily="50" charset="-128"/>
                <a:cs typeface="ＭＳ Ｐゴシック" pitchFamily="50" charset="-128"/>
              </a:rPr>
              <a:t>元格闘技チャンピオンの池本誠知氏が大阪に開校</a:t>
            </a:r>
            <a:endParaRPr lang="en-US" altLang="ja-JP" sz="1000" b="1" dirty="0" smtClean="0">
              <a:latin typeface="Arial" pitchFamily="34" charset="0"/>
              <a:ea typeface="ＭＳ Ｐゴシック" pitchFamily="50" charset="-128"/>
              <a:cs typeface="ＭＳ Ｐゴシック" pitchFamily="50" charset="-128"/>
            </a:endParaRPr>
          </a:p>
          <a:p>
            <a:pPr lvl="0" algn="ctr" fontAlgn="base">
              <a:spcBef>
                <a:spcPct val="0"/>
              </a:spcBef>
              <a:spcAft>
                <a:spcPct val="0"/>
              </a:spcAft>
            </a:pPr>
            <a:endParaRPr lang="en-US" altLang="ja-JP" sz="1000" dirty="0">
              <a:latin typeface="Arial" pitchFamily="34" charset="0"/>
              <a:ea typeface="ＭＳ Ｐゴシック" pitchFamily="50" charset="-128"/>
              <a:cs typeface="ＭＳ Ｐゴシック" pitchFamily="50" charset="-128"/>
            </a:endParaRPr>
          </a:p>
          <a:p>
            <a:pPr lvl="0" algn="ctr" fontAlgn="base">
              <a:spcBef>
                <a:spcPct val="0"/>
              </a:spcBef>
              <a:spcAft>
                <a:spcPct val="0"/>
              </a:spcAft>
            </a:pPr>
            <a:r>
              <a:rPr lang="ja-JP" altLang="en-US" sz="1000" b="1" dirty="0" smtClean="0">
                <a:solidFill>
                  <a:srgbClr val="0070C0"/>
                </a:solidFill>
                <a:latin typeface="Arial" pitchFamily="34" charset="0"/>
                <a:ea typeface="ＭＳ Ｐゴシック" pitchFamily="50" charset="-128"/>
                <a:cs typeface="ＭＳ Ｐゴシック" pitchFamily="50" charset="-128"/>
              </a:rPr>
              <a:t>～池本式格闘スポーツカリキュラムを取り入れた</a:t>
            </a:r>
            <a:r>
              <a:rPr lang="en-US" altLang="ja-JP" sz="1000" b="1" dirty="0" smtClean="0">
                <a:solidFill>
                  <a:srgbClr val="0070C0"/>
                </a:solidFill>
                <a:latin typeface="Arial" pitchFamily="34" charset="0"/>
                <a:ea typeface="ＭＳ Ｐゴシック" pitchFamily="50" charset="-128"/>
                <a:cs typeface="ＭＳ Ｐゴシック" pitchFamily="50" charset="-128"/>
              </a:rPr>
              <a:t>STYLE</a:t>
            </a:r>
            <a:r>
              <a:rPr lang="ja-JP" altLang="en-US" sz="1000" b="1" dirty="0" smtClean="0">
                <a:solidFill>
                  <a:srgbClr val="0070C0"/>
                </a:solidFill>
                <a:latin typeface="Arial" pitchFamily="34" charset="0"/>
                <a:ea typeface="ＭＳ Ｐゴシック" pitchFamily="50" charset="-128"/>
                <a:cs typeface="ＭＳ Ｐゴシック" pitchFamily="50" charset="-128"/>
              </a:rPr>
              <a:t>高等学院を開校～</a:t>
            </a:r>
            <a:endParaRPr lang="ja-JP" altLang="ja-JP" sz="1000" b="1" dirty="0">
              <a:solidFill>
                <a:srgbClr val="0070C0"/>
              </a:solidFill>
              <a:latin typeface="Arial" pitchFamily="34" charset="0"/>
              <a:ea typeface="ＭＳ Ｐゴシック" pitchFamily="50" charset="-128"/>
              <a:cs typeface="ＭＳ Ｐゴシック" pitchFamily="50" charset="-128"/>
            </a:endParaRPr>
          </a:p>
        </p:txBody>
      </p:sp>
      <p:sp>
        <p:nvSpPr>
          <p:cNvPr id="9" name="正方形/長方形 8"/>
          <p:cNvSpPr/>
          <p:nvPr/>
        </p:nvSpPr>
        <p:spPr>
          <a:xfrm>
            <a:off x="0" y="8308865"/>
            <a:ext cx="4680520" cy="1015663"/>
          </a:xfrm>
          <a:prstGeom prst="rect">
            <a:avLst/>
          </a:prstGeom>
        </p:spPr>
        <p:txBody>
          <a:bodyPr wrap="square">
            <a:spAutoFit/>
          </a:bodyPr>
          <a:lstStyle/>
          <a:p>
            <a:pPr eaLnBrk="0" fontAlgn="base" hangingPunct="0">
              <a:spcBef>
                <a:spcPct val="0"/>
              </a:spcBef>
              <a:spcAft>
                <a:spcPct val="0"/>
              </a:spcAft>
            </a:pPr>
            <a:r>
              <a:rPr lang="ja-JP" altLang="ja-JP" sz="1000" dirty="0" smtClean="0">
                <a:solidFill>
                  <a:srgbClr val="000000"/>
                </a:solidFill>
                <a:latin typeface="Arial" pitchFamily="34" charset="0"/>
                <a:ea typeface="ＭＳ Ｐゴシック" pitchFamily="50" charset="-128"/>
                <a:cs typeface="Arial" pitchFamily="34" charset="0"/>
              </a:rPr>
              <a:t>STYLE高等学院</a:t>
            </a:r>
            <a:r>
              <a:rPr lang="ja-JP" altLang="en-US" sz="1000" dirty="0" smtClean="0">
                <a:solidFill>
                  <a:srgbClr val="000000"/>
                </a:solidFill>
                <a:latin typeface="Arial" pitchFamily="34" charset="0"/>
                <a:ea typeface="ＭＳ Ｐゴシック" pitchFamily="50" charset="-128"/>
                <a:cs typeface="Arial" pitchFamily="34" charset="0"/>
              </a:rPr>
              <a:t>　　</a:t>
            </a:r>
            <a:r>
              <a:rPr lang="ja-JP" altLang="ja-JP" sz="1000" dirty="0" smtClean="0">
                <a:solidFill>
                  <a:srgbClr val="1155CC"/>
                </a:solidFill>
                <a:latin typeface="Arial" pitchFamily="34" charset="0"/>
                <a:ea typeface="ＭＳ Ｐゴシック" pitchFamily="50" charset="-128"/>
                <a:cs typeface="Arial" pitchFamily="34" charset="0"/>
              </a:rPr>
              <a:t>http://</a:t>
            </a:r>
            <a:r>
              <a:rPr lang="en-US" altLang="ja-JP" sz="1000" dirty="0" smtClean="0">
                <a:solidFill>
                  <a:srgbClr val="1155CC"/>
                </a:solidFill>
                <a:latin typeface="Arial" pitchFamily="34" charset="0"/>
                <a:ea typeface="ＭＳ Ｐゴシック" pitchFamily="50" charset="-128"/>
                <a:cs typeface="Arial" pitchFamily="34" charset="0"/>
              </a:rPr>
              <a:t>kickfit.jp/school/</a:t>
            </a:r>
          </a:p>
          <a:p>
            <a:pPr eaLnBrk="0" fontAlgn="base" hangingPunct="0">
              <a:spcBef>
                <a:spcPct val="0"/>
              </a:spcBef>
              <a:spcAft>
                <a:spcPct val="0"/>
              </a:spcAft>
            </a:pPr>
            <a:r>
              <a:rPr lang="ja-JP" altLang="en-US" sz="1000" dirty="0" smtClean="0">
                <a:solidFill>
                  <a:srgbClr val="000000"/>
                </a:solidFill>
                <a:latin typeface="Arial" pitchFamily="34" charset="0"/>
                <a:ea typeface="ＭＳ Ｐゴシック" pitchFamily="50" charset="-128"/>
                <a:cs typeface="Arial" pitchFamily="34" charset="0"/>
              </a:rPr>
              <a:t>大阪</a:t>
            </a:r>
            <a:r>
              <a:rPr lang="ja-JP" altLang="ja-JP" sz="1000" dirty="0" smtClean="0">
                <a:solidFill>
                  <a:srgbClr val="000000"/>
                </a:solidFill>
                <a:latin typeface="Arial" pitchFamily="34" charset="0"/>
                <a:ea typeface="ＭＳ Ｐゴシック" pitchFamily="50" charset="-128"/>
                <a:cs typeface="Arial" pitchFamily="34" charset="0"/>
              </a:rPr>
              <a:t>福島</a:t>
            </a:r>
            <a:r>
              <a:rPr lang="ja-JP" altLang="en-US" sz="1000" dirty="0" smtClean="0">
                <a:solidFill>
                  <a:srgbClr val="000000"/>
                </a:solidFill>
                <a:latin typeface="Arial" pitchFamily="34" charset="0"/>
                <a:ea typeface="ＭＳ Ｐゴシック" pitchFamily="50" charset="-128"/>
                <a:cs typeface="Arial" pitchFamily="34" charset="0"/>
              </a:rPr>
              <a:t>本校 </a:t>
            </a:r>
            <a:r>
              <a:rPr lang="ja-JP" altLang="en-US" sz="1000" dirty="0" smtClean="0">
                <a:latin typeface="Arial" pitchFamily="34" charset="0"/>
                <a:ea typeface="ＭＳ Ｐゴシック" pitchFamily="50" charset="-128"/>
                <a:cs typeface="Arial" pitchFamily="34" charset="0"/>
              </a:rPr>
              <a:t>（西梅田駅より徒歩１５分）</a:t>
            </a:r>
            <a:endParaRPr lang="en-US" altLang="ja-JP" sz="1000" dirty="0" smtClean="0">
              <a:latin typeface="Arial" pitchFamily="34" charset="0"/>
              <a:ea typeface="ＭＳ Ｐゴシック" pitchFamily="50" charset="-128"/>
              <a:cs typeface="Arial" pitchFamily="34" charset="0"/>
            </a:endParaRPr>
          </a:p>
          <a:p>
            <a:pPr lvl="0" eaLnBrk="0" fontAlgn="base" hangingPunct="0">
              <a:spcBef>
                <a:spcPct val="0"/>
              </a:spcBef>
              <a:spcAft>
                <a:spcPct val="0"/>
              </a:spcAft>
            </a:pPr>
            <a:r>
              <a:rPr lang="ja-JP" altLang="en-US" sz="1000" dirty="0" smtClean="0">
                <a:solidFill>
                  <a:srgbClr val="000000"/>
                </a:solidFill>
                <a:latin typeface="Arial" pitchFamily="34" charset="0"/>
                <a:ea typeface="ＭＳ Ｐゴシック" pitchFamily="50" charset="-128"/>
                <a:cs typeface="Arial" pitchFamily="34" charset="0"/>
              </a:rPr>
              <a:t>〒</a:t>
            </a:r>
            <a:r>
              <a:rPr lang="en-US" altLang="ja-JP" sz="1000" dirty="0" smtClean="0">
                <a:solidFill>
                  <a:srgbClr val="000000"/>
                </a:solidFill>
                <a:latin typeface="Arial" pitchFamily="34" charset="0"/>
                <a:ea typeface="ＭＳ Ｐゴシック" pitchFamily="50" charset="-128"/>
                <a:cs typeface="Arial" pitchFamily="34" charset="0"/>
              </a:rPr>
              <a:t>553-0003 </a:t>
            </a:r>
            <a:r>
              <a:rPr lang="ja-JP" altLang="ja-JP" sz="1000" dirty="0" smtClean="0">
                <a:solidFill>
                  <a:srgbClr val="000000"/>
                </a:solidFill>
                <a:latin typeface="Arial" pitchFamily="34" charset="0"/>
                <a:ea typeface="ＭＳ Ｐゴシック" pitchFamily="50" charset="-128"/>
                <a:cs typeface="Arial" pitchFamily="34" charset="0"/>
              </a:rPr>
              <a:t>大阪市福島区福島2-10-11</a:t>
            </a:r>
            <a:r>
              <a:rPr lang="ja-JP" altLang="en-US" sz="1000" dirty="0" smtClean="0">
                <a:solidFill>
                  <a:srgbClr val="000000"/>
                </a:solidFill>
                <a:latin typeface="Arial" pitchFamily="34" charset="0"/>
                <a:ea typeface="ＭＳ Ｐゴシック" pitchFamily="50" charset="-128"/>
                <a:cs typeface="Arial" pitchFamily="34" charset="0"/>
              </a:rPr>
              <a:t> 秋元ビル</a:t>
            </a:r>
            <a:r>
              <a:rPr lang="ja-JP" altLang="ja-JP" sz="1000" dirty="0" smtClean="0">
                <a:solidFill>
                  <a:srgbClr val="000000"/>
                </a:solidFill>
                <a:latin typeface="Arial" pitchFamily="34" charset="0"/>
                <a:ea typeface="ＭＳ Ｐゴシック" pitchFamily="50" charset="-128"/>
                <a:cs typeface="Arial" pitchFamily="34" charset="0"/>
              </a:rPr>
              <a:t>1F</a:t>
            </a:r>
            <a:r>
              <a:rPr lang="ja-JP" altLang="en-US" sz="1000" dirty="0">
                <a:latin typeface="Arial" pitchFamily="34" charset="0"/>
                <a:ea typeface="ＭＳ Ｐゴシック" pitchFamily="50" charset="-128"/>
                <a:cs typeface="Arial" pitchFamily="34" charset="0"/>
              </a:rPr>
              <a:t>　</a:t>
            </a:r>
            <a:endParaRPr lang="en-US" altLang="ja-JP" sz="1000" dirty="0" smtClean="0">
              <a:latin typeface="Arial" pitchFamily="34" charset="0"/>
              <a:ea typeface="ＭＳ Ｐゴシック" pitchFamily="50" charset="-128"/>
              <a:cs typeface="Arial" pitchFamily="34" charset="0"/>
            </a:endParaRPr>
          </a:p>
          <a:p>
            <a:pPr lvl="0" eaLnBrk="0" fontAlgn="base" hangingPunct="0">
              <a:spcBef>
                <a:spcPct val="0"/>
              </a:spcBef>
              <a:spcAft>
                <a:spcPct val="0"/>
              </a:spcAft>
            </a:pPr>
            <a:r>
              <a:rPr lang="ja-JP" altLang="en-US" sz="1000" dirty="0" smtClean="0">
                <a:latin typeface="Arial" pitchFamily="34" charset="0"/>
                <a:ea typeface="ＭＳ Ｐゴシック" pitchFamily="50" charset="-128"/>
                <a:cs typeface="Arial" pitchFamily="34" charset="0"/>
              </a:rPr>
              <a:t>お問合せ：</a:t>
            </a:r>
            <a:r>
              <a:rPr lang="en-US" altLang="ja-JP" sz="1000" dirty="0" smtClean="0">
                <a:latin typeface="Arial" pitchFamily="34" charset="0"/>
                <a:ea typeface="ＭＳ Ｐゴシック" pitchFamily="50" charset="-128"/>
                <a:cs typeface="Arial" pitchFamily="34" charset="0"/>
              </a:rPr>
              <a:t>Tel. </a:t>
            </a:r>
            <a:r>
              <a:rPr lang="ja-JP" altLang="ja-JP" sz="1000" dirty="0" smtClean="0">
                <a:solidFill>
                  <a:srgbClr val="000000"/>
                </a:solidFill>
                <a:latin typeface="Arial" pitchFamily="34" charset="0"/>
                <a:ea typeface="ＭＳ Ｐゴシック" pitchFamily="50" charset="-128"/>
                <a:cs typeface="Arial" pitchFamily="34" charset="0"/>
              </a:rPr>
              <a:t>06-4300-5546</a:t>
            </a:r>
            <a:r>
              <a:rPr lang="en-US" altLang="ja-JP" sz="1000" dirty="0">
                <a:solidFill>
                  <a:srgbClr val="000000"/>
                </a:solidFill>
                <a:latin typeface="Arial" pitchFamily="34" charset="0"/>
                <a:ea typeface="ＭＳ Ｐゴシック" pitchFamily="50" charset="-128"/>
                <a:cs typeface="Arial" pitchFamily="34" charset="0"/>
              </a:rPr>
              <a:t> </a:t>
            </a:r>
            <a:r>
              <a:rPr lang="ja-JP" altLang="en-US" sz="1000" dirty="0" smtClean="0">
                <a:solidFill>
                  <a:srgbClr val="000000"/>
                </a:solidFill>
                <a:latin typeface="Arial" pitchFamily="34" charset="0"/>
                <a:ea typeface="ＭＳ Ｐゴシック" pitchFamily="50" charset="-128"/>
                <a:cs typeface="Arial" pitchFamily="34" charset="0"/>
              </a:rPr>
              <a:t>　</a:t>
            </a:r>
            <a:endParaRPr lang="en-US" altLang="ja-JP" sz="1000" dirty="0" smtClean="0">
              <a:solidFill>
                <a:srgbClr val="000000"/>
              </a:solidFill>
              <a:latin typeface="Arial" pitchFamily="34" charset="0"/>
              <a:ea typeface="ＭＳ Ｐゴシック" pitchFamily="50" charset="-128"/>
              <a:cs typeface="Arial" pitchFamily="34" charset="0"/>
            </a:endParaRPr>
          </a:p>
          <a:p>
            <a:pPr lvl="0" eaLnBrk="0" fontAlgn="base" hangingPunct="0">
              <a:spcBef>
                <a:spcPct val="0"/>
              </a:spcBef>
              <a:spcAft>
                <a:spcPct val="0"/>
              </a:spcAft>
            </a:pPr>
            <a:r>
              <a:rPr lang="ja-JP" altLang="en-US" sz="1000" dirty="0" smtClean="0">
                <a:solidFill>
                  <a:srgbClr val="000000"/>
                </a:solidFill>
                <a:latin typeface="Arial" pitchFamily="34" charset="0"/>
                <a:ea typeface="ＭＳ Ｐゴシック" pitchFamily="50" charset="-128"/>
                <a:cs typeface="Arial" pitchFamily="34" charset="0"/>
              </a:rPr>
              <a:t>　　　　　　 </a:t>
            </a:r>
            <a:r>
              <a:rPr lang="ja-JP" altLang="en-US" sz="1000" dirty="0" smtClean="0">
                <a:solidFill>
                  <a:srgbClr val="000000"/>
                </a:solidFill>
                <a:latin typeface="Arial" pitchFamily="34" charset="0"/>
                <a:ea typeface="ＭＳ Ｐゴシック" pitchFamily="50" charset="-128"/>
                <a:cs typeface="Arial" pitchFamily="34" charset="0"/>
              </a:rPr>
              <a:t> </a:t>
            </a:r>
            <a:r>
              <a:rPr lang="en-US" altLang="ja-JP" sz="1000" dirty="0" smtClean="0">
                <a:solidFill>
                  <a:srgbClr val="000000"/>
                </a:solidFill>
                <a:latin typeface="Arial" pitchFamily="34" charset="0"/>
                <a:ea typeface="ＭＳ Ｐゴシック" pitchFamily="50" charset="-128"/>
                <a:cs typeface="Arial" pitchFamily="34" charset="0"/>
              </a:rPr>
              <a:t>mail</a:t>
            </a:r>
            <a:r>
              <a:rPr lang="en-US" altLang="ja-JP" sz="1000" dirty="0" smtClean="0">
                <a:solidFill>
                  <a:srgbClr val="000000"/>
                </a:solidFill>
                <a:latin typeface="Arial" pitchFamily="34" charset="0"/>
                <a:ea typeface="ＭＳ Ｐゴシック" pitchFamily="50" charset="-128"/>
                <a:cs typeface="Arial" pitchFamily="34" charset="0"/>
              </a:rPr>
              <a:t>.  info@kick-style.com   </a:t>
            </a:r>
            <a:r>
              <a:rPr lang="ja-JP" altLang="en-US" sz="1000" dirty="0" smtClean="0">
                <a:solidFill>
                  <a:srgbClr val="000000"/>
                </a:solidFill>
                <a:latin typeface="Arial" pitchFamily="34" charset="0"/>
                <a:ea typeface="ＭＳ Ｐゴシック" pitchFamily="50" charset="-128"/>
                <a:cs typeface="Arial" pitchFamily="34" charset="0"/>
              </a:rPr>
              <a:t>入学係まで</a:t>
            </a:r>
            <a:endParaRPr lang="ja-JP" altLang="ja-JP" sz="1000" dirty="0" smtClean="0">
              <a:latin typeface="Arial" pitchFamily="34" charset="0"/>
              <a:ea typeface="ＭＳ Ｐゴシック" pitchFamily="50" charset="-128"/>
              <a:cs typeface="ＭＳ Ｐゴシック" pitchFamily="50" charset="-128"/>
            </a:endParaRPr>
          </a:p>
          <a:p>
            <a:pPr lvl="0" eaLnBrk="0" fontAlgn="base" hangingPunct="0">
              <a:spcBef>
                <a:spcPct val="0"/>
              </a:spcBef>
              <a:spcAft>
                <a:spcPct val="0"/>
              </a:spcAft>
            </a:pPr>
            <a:r>
              <a:rPr lang="en-US" altLang="ja-JP" sz="1000" dirty="0" smtClean="0">
                <a:latin typeface="Arial" pitchFamily="34" charset="0"/>
                <a:ea typeface="ＭＳ Ｐゴシック" pitchFamily="50" charset="-128"/>
                <a:cs typeface="Arial" pitchFamily="34" charset="0"/>
              </a:rPr>
              <a:t>              </a:t>
            </a:r>
          </a:p>
        </p:txBody>
      </p:sp>
      <p:pic>
        <p:nvPicPr>
          <p:cNvPr id="11" name="Picture 7" descr="C:\Users\USER\Desktop\キック写真←池本\gaikantoriming.jpg"/>
          <p:cNvPicPr>
            <a:picLocks noChangeAspect="1" noChangeArrowheads="1"/>
          </p:cNvPicPr>
          <p:nvPr/>
        </p:nvPicPr>
        <p:blipFill>
          <a:blip r:embed="rId3" cstate="print"/>
          <a:srcRect/>
          <a:stretch>
            <a:fillRect/>
          </a:stretch>
        </p:blipFill>
        <p:spPr bwMode="auto">
          <a:xfrm>
            <a:off x="3976254" y="7849803"/>
            <a:ext cx="2789262" cy="1421977"/>
          </a:xfrm>
          <a:prstGeom prst="rect">
            <a:avLst/>
          </a:prstGeom>
          <a:noFill/>
        </p:spPr>
      </p:pic>
      <p:pic>
        <p:nvPicPr>
          <p:cNvPr id="13" name="Picture 1" descr="C:\Users\USER\Desktop\キック写真←池本\ikemototriming.jpg"/>
          <p:cNvPicPr>
            <a:picLocks noChangeAspect="1" noChangeArrowheads="1"/>
          </p:cNvPicPr>
          <p:nvPr/>
        </p:nvPicPr>
        <p:blipFill>
          <a:blip r:embed="rId4" cstate="print"/>
          <a:srcRect/>
          <a:stretch>
            <a:fillRect/>
          </a:stretch>
        </p:blipFill>
        <p:spPr bwMode="auto">
          <a:xfrm flipH="1">
            <a:off x="5651608" y="1901810"/>
            <a:ext cx="1089760" cy="1374046"/>
          </a:xfrm>
          <a:prstGeom prst="rect">
            <a:avLst/>
          </a:prstGeom>
          <a:noFill/>
        </p:spPr>
      </p:pic>
      <p:pic>
        <p:nvPicPr>
          <p:cNvPr id="14" name="Picture 6" descr="C:\Users\USER\Desktop\キック写真←池本\1510453068065.jpg"/>
          <p:cNvPicPr>
            <a:picLocks noChangeAspect="1" noChangeArrowheads="1"/>
          </p:cNvPicPr>
          <p:nvPr/>
        </p:nvPicPr>
        <p:blipFill>
          <a:blip r:embed="rId5" cstate="print"/>
          <a:srcRect/>
          <a:stretch>
            <a:fillRect/>
          </a:stretch>
        </p:blipFill>
        <p:spPr bwMode="auto">
          <a:xfrm>
            <a:off x="5661359" y="1048292"/>
            <a:ext cx="1080009" cy="810085"/>
          </a:xfrm>
          <a:prstGeom prst="rect">
            <a:avLst/>
          </a:prstGeom>
          <a:noFill/>
        </p:spPr>
      </p:pic>
      <p:pic>
        <p:nvPicPr>
          <p:cNvPr id="1026" name="Picture 2" descr="C:\Users\USER\Desktop\style_school_mv_20171128.jpg"/>
          <p:cNvPicPr>
            <a:picLocks noChangeAspect="1" noChangeArrowheads="1"/>
          </p:cNvPicPr>
          <p:nvPr/>
        </p:nvPicPr>
        <p:blipFill>
          <a:blip r:embed="rId6" cstate="print"/>
          <a:srcRect/>
          <a:stretch>
            <a:fillRect/>
          </a:stretch>
        </p:blipFill>
        <p:spPr bwMode="auto">
          <a:xfrm>
            <a:off x="3976254" y="6678774"/>
            <a:ext cx="2798676" cy="1166116"/>
          </a:xfrm>
          <a:prstGeom prst="rect">
            <a:avLst/>
          </a:prstGeom>
          <a:noFill/>
        </p:spPr>
      </p:pic>
      <p:pic>
        <p:nvPicPr>
          <p:cNvPr id="12" name="Picture 4" descr="C:\Users\USER\Desktop\キック写真←池本\1510453119810.jpg"/>
          <p:cNvPicPr>
            <a:picLocks noChangeAspect="1" noChangeArrowheads="1"/>
          </p:cNvPicPr>
          <p:nvPr/>
        </p:nvPicPr>
        <p:blipFill>
          <a:blip r:embed="rId7" cstate="print"/>
          <a:srcRect/>
          <a:stretch>
            <a:fillRect/>
          </a:stretch>
        </p:blipFill>
        <p:spPr bwMode="auto">
          <a:xfrm>
            <a:off x="3971160" y="6156176"/>
            <a:ext cx="1278598" cy="851287"/>
          </a:xfrm>
          <a:prstGeom prst="rect">
            <a:avLst/>
          </a:prstGeom>
          <a:noFill/>
        </p:spPr>
      </p:pic>
      <p:pic>
        <p:nvPicPr>
          <p:cNvPr id="17" name="Picture 5" descr="C:\Users\USER\Desktop\キック写真←池本\1510453111456.jpg"/>
          <p:cNvPicPr>
            <a:picLocks noChangeAspect="1" noChangeArrowheads="1"/>
          </p:cNvPicPr>
          <p:nvPr/>
        </p:nvPicPr>
        <p:blipFill>
          <a:blip r:embed="rId8" cstate="print"/>
          <a:srcRect/>
          <a:stretch>
            <a:fillRect/>
          </a:stretch>
        </p:blipFill>
        <p:spPr bwMode="auto">
          <a:xfrm>
            <a:off x="2871988" y="7020272"/>
            <a:ext cx="1091617" cy="818438"/>
          </a:xfrm>
          <a:prstGeom prst="rect">
            <a:avLst/>
          </a:prstGeom>
          <a:noFill/>
        </p:spPr>
      </p:pic>
      <p:sp>
        <p:nvSpPr>
          <p:cNvPr id="19" name="正方形/長方形 18"/>
          <p:cNvSpPr/>
          <p:nvPr/>
        </p:nvSpPr>
        <p:spPr>
          <a:xfrm>
            <a:off x="4801344" y="570910"/>
            <a:ext cx="1986441" cy="184666"/>
          </a:xfrm>
          <a:prstGeom prst="rect">
            <a:avLst/>
          </a:prstGeom>
        </p:spPr>
        <p:txBody>
          <a:bodyPr wrap="none">
            <a:spAutoFit/>
          </a:bodyPr>
          <a:lstStyle/>
          <a:p>
            <a:r>
              <a:rPr lang="ja-JP" altLang="en-US" sz="600" dirty="0" smtClean="0"/>
              <a:t>教育連携校 学校法人みつ朝日学園 鹿島朝日高等学校</a:t>
            </a:r>
            <a:endParaRPr lang="ja-JP" altLang="en-US" sz="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C:\Users\USER\Desktop\キック写真←池本\ikemototriming.jpg"/>
          <p:cNvPicPr>
            <a:picLocks noChangeAspect="1" noChangeArrowheads="1"/>
          </p:cNvPicPr>
          <p:nvPr/>
        </p:nvPicPr>
        <p:blipFill>
          <a:blip r:embed="rId2" cstate="print"/>
          <a:srcRect/>
          <a:stretch>
            <a:fillRect/>
          </a:stretch>
        </p:blipFill>
        <p:spPr bwMode="auto">
          <a:xfrm>
            <a:off x="135797" y="0"/>
            <a:ext cx="1925051" cy="2427238"/>
          </a:xfrm>
          <a:prstGeom prst="rect">
            <a:avLst/>
          </a:prstGeom>
          <a:noFill/>
        </p:spPr>
      </p:pic>
      <p:pic>
        <p:nvPicPr>
          <p:cNvPr id="1026" name="Picture 2" descr="C:\Users\USER\Desktop\キック写真←池本\seitotriming.jpg"/>
          <p:cNvPicPr>
            <a:picLocks noChangeAspect="1" noChangeArrowheads="1"/>
          </p:cNvPicPr>
          <p:nvPr/>
        </p:nvPicPr>
        <p:blipFill>
          <a:blip r:embed="rId3" cstate="print"/>
          <a:srcRect/>
          <a:stretch>
            <a:fillRect/>
          </a:stretch>
        </p:blipFill>
        <p:spPr bwMode="auto">
          <a:xfrm>
            <a:off x="3799139" y="4427984"/>
            <a:ext cx="2438173" cy="1792409"/>
          </a:xfrm>
          <a:prstGeom prst="rect">
            <a:avLst/>
          </a:prstGeom>
          <a:noFill/>
        </p:spPr>
      </p:pic>
      <p:pic>
        <p:nvPicPr>
          <p:cNvPr id="1027" name="Picture 3" descr="C:\Users\USER\Desktop\キック写真←池本\gaikantoriming.jpg"/>
          <p:cNvPicPr>
            <a:picLocks noChangeAspect="1" noChangeArrowheads="1"/>
          </p:cNvPicPr>
          <p:nvPr/>
        </p:nvPicPr>
        <p:blipFill>
          <a:blip r:embed="rId4" cstate="print"/>
          <a:srcRect/>
          <a:stretch>
            <a:fillRect/>
          </a:stretch>
        </p:blipFill>
        <p:spPr bwMode="auto">
          <a:xfrm>
            <a:off x="692696" y="6354044"/>
            <a:ext cx="5472608" cy="2789956"/>
          </a:xfrm>
          <a:prstGeom prst="rect">
            <a:avLst/>
          </a:prstGeom>
          <a:noFill/>
        </p:spPr>
      </p:pic>
      <p:pic>
        <p:nvPicPr>
          <p:cNvPr id="1028" name="Picture 4" descr="C:\Users\USER\Desktop\キック写真←池本\1510453119810.jpg"/>
          <p:cNvPicPr>
            <a:picLocks noChangeAspect="1" noChangeArrowheads="1"/>
          </p:cNvPicPr>
          <p:nvPr/>
        </p:nvPicPr>
        <p:blipFill>
          <a:blip r:embed="rId5" cstate="print"/>
          <a:srcRect/>
          <a:stretch>
            <a:fillRect/>
          </a:stretch>
        </p:blipFill>
        <p:spPr bwMode="auto">
          <a:xfrm>
            <a:off x="4446398" y="2498626"/>
            <a:ext cx="2248895" cy="1497310"/>
          </a:xfrm>
          <a:prstGeom prst="rect">
            <a:avLst/>
          </a:prstGeom>
          <a:noFill/>
        </p:spPr>
      </p:pic>
      <p:pic>
        <p:nvPicPr>
          <p:cNvPr id="1029" name="Picture 5" descr="C:\Users\USER\Desktop\キック写真←池本\1510453111456.jpg"/>
          <p:cNvPicPr>
            <a:picLocks noChangeAspect="1" noChangeArrowheads="1"/>
          </p:cNvPicPr>
          <p:nvPr/>
        </p:nvPicPr>
        <p:blipFill>
          <a:blip r:embed="rId6" cstate="print"/>
          <a:srcRect/>
          <a:stretch>
            <a:fillRect/>
          </a:stretch>
        </p:blipFill>
        <p:spPr bwMode="auto">
          <a:xfrm>
            <a:off x="116632" y="2498626"/>
            <a:ext cx="2093125" cy="1569318"/>
          </a:xfrm>
          <a:prstGeom prst="rect">
            <a:avLst/>
          </a:prstGeom>
          <a:noFill/>
        </p:spPr>
      </p:pic>
      <p:pic>
        <p:nvPicPr>
          <p:cNvPr id="1030" name="Picture 6" descr="C:\Users\USER\Desktop\キック写真←池本\1510453068065.jpg"/>
          <p:cNvPicPr>
            <a:picLocks noChangeAspect="1" noChangeArrowheads="1"/>
          </p:cNvPicPr>
          <p:nvPr/>
        </p:nvPicPr>
        <p:blipFill>
          <a:blip r:embed="rId7" cstate="print"/>
          <a:srcRect/>
          <a:stretch>
            <a:fillRect/>
          </a:stretch>
        </p:blipFill>
        <p:spPr bwMode="auto">
          <a:xfrm>
            <a:off x="2103140" y="0"/>
            <a:ext cx="2660626" cy="1995662"/>
          </a:xfrm>
          <a:prstGeom prst="rect">
            <a:avLst/>
          </a:prstGeom>
          <a:noFill/>
        </p:spPr>
      </p:pic>
      <p:pic>
        <p:nvPicPr>
          <p:cNvPr id="11" name="Picture 1" descr="C:\Users\USER\Desktop\キック写真←池本\ikemototriming.jpg"/>
          <p:cNvPicPr>
            <a:picLocks noChangeAspect="1" noChangeArrowheads="1"/>
          </p:cNvPicPr>
          <p:nvPr/>
        </p:nvPicPr>
        <p:blipFill>
          <a:blip r:embed="rId8" cstate="print"/>
          <a:srcRect/>
          <a:stretch>
            <a:fillRect/>
          </a:stretch>
        </p:blipFill>
        <p:spPr bwMode="auto">
          <a:xfrm flipH="1">
            <a:off x="4797152" y="0"/>
            <a:ext cx="1912775" cy="2411760"/>
          </a:xfrm>
          <a:prstGeom prst="rect">
            <a:avLst/>
          </a:prstGeom>
          <a:noFill/>
        </p:spPr>
      </p:pic>
      <p:pic>
        <p:nvPicPr>
          <p:cNvPr id="3" name="Picture 3" descr="C:\Users\USER\Desktop\style_school_mv_20171128.jpg"/>
          <p:cNvPicPr>
            <a:picLocks noChangeAspect="1" noChangeArrowheads="1"/>
          </p:cNvPicPr>
          <p:nvPr/>
        </p:nvPicPr>
        <p:blipFill>
          <a:blip r:embed="rId9" cstate="print"/>
          <a:srcRect/>
          <a:stretch>
            <a:fillRect/>
          </a:stretch>
        </p:blipFill>
        <p:spPr bwMode="auto">
          <a:xfrm>
            <a:off x="548680" y="4970140"/>
            <a:ext cx="3009934" cy="1254139"/>
          </a:xfrm>
          <a:prstGeom prst="rect">
            <a:avLst/>
          </a:prstGeom>
          <a:noFill/>
        </p:spPr>
      </p:pic>
      <p:grpSp>
        <p:nvGrpSpPr>
          <p:cNvPr id="12" name="グループ化 17"/>
          <p:cNvGrpSpPr/>
          <p:nvPr/>
        </p:nvGrpSpPr>
        <p:grpSpPr>
          <a:xfrm>
            <a:off x="135797" y="4169912"/>
            <a:ext cx="3293203" cy="744744"/>
            <a:chOff x="0" y="7812360"/>
            <a:chExt cx="1412776" cy="339198"/>
          </a:xfrm>
        </p:grpSpPr>
        <p:pic>
          <p:nvPicPr>
            <p:cNvPr id="13" name="Picture 3" descr="C:\Users\USER\Desktop\style_school_logo_blue.png"/>
            <p:cNvPicPr>
              <a:picLocks noChangeAspect="1" noChangeArrowheads="1"/>
            </p:cNvPicPr>
            <p:nvPr/>
          </p:nvPicPr>
          <p:blipFill>
            <a:blip r:embed="rId10" cstate="print"/>
            <a:srcRect/>
            <a:stretch>
              <a:fillRect/>
            </a:stretch>
          </p:blipFill>
          <p:spPr bwMode="auto">
            <a:xfrm>
              <a:off x="0" y="7812360"/>
              <a:ext cx="1356792" cy="339198"/>
            </a:xfrm>
            <a:prstGeom prst="rect">
              <a:avLst/>
            </a:prstGeom>
            <a:noFill/>
          </p:spPr>
        </p:pic>
        <p:sp>
          <p:nvSpPr>
            <p:cNvPr id="14" name="正方形/長方形 13"/>
            <p:cNvSpPr/>
            <p:nvPr/>
          </p:nvSpPr>
          <p:spPr>
            <a:xfrm>
              <a:off x="620688" y="8028384"/>
              <a:ext cx="79208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TotalTime>
  <Words>113</Words>
  <Application>Microsoft Office PowerPoint</Application>
  <PresentationFormat>画面に合わせる (4:3)</PresentationFormat>
  <Paragraphs>47</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スライド 1</vt:lpstr>
      <vt:lpstr>スライド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USER</dc:creator>
  <cp:lastModifiedBy>USER</cp:lastModifiedBy>
  <cp:revision>21</cp:revision>
  <dcterms:created xsi:type="dcterms:W3CDTF">2017-11-12T02:30:14Z</dcterms:created>
  <dcterms:modified xsi:type="dcterms:W3CDTF">2017-12-04T01:15:52Z</dcterms:modified>
</cp:coreProperties>
</file>