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6858000" cy="9144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FE5CBC"/>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668" y="1374"/>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87D4608-9601-473A-9729-2227FC4C9EE5}" type="datetimeFigureOut">
              <a:rPr kumimoji="1" lang="ja-JP" altLang="en-US" smtClean="0"/>
              <a:t>2017/11/14</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160A1848-97F2-4ECA-B3F2-B13DFEBB9D2A}" type="slidenum">
              <a:rPr kumimoji="1" lang="ja-JP" altLang="en-US" smtClean="0"/>
              <a:t>‹#›</a:t>
            </a:fld>
            <a:endParaRPr kumimoji="1" lang="ja-JP" altLang="en-US"/>
          </a:p>
        </p:txBody>
      </p:sp>
    </p:spTree>
    <p:extLst>
      <p:ext uri="{BB962C8B-B14F-4D97-AF65-F5344CB8AC3E}">
        <p14:creationId xmlns:p14="http://schemas.microsoft.com/office/powerpoint/2010/main" val="21510251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006600" y="746125"/>
            <a:ext cx="27940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60A1848-97F2-4ECA-B3F2-B13DFEBB9D2A}" type="slidenum">
              <a:rPr kumimoji="1" lang="ja-JP" altLang="en-US" smtClean="0"/>
              <a:t>1</a:t>
            </a:fld>
            <a:endParaRPr kumimoji="1" lang="ja-JP" altLang="en-US"/>
          </a:p>
        </p:txBody>
      </p:sp>
    </p:spTree>
    <p:extLst>
      <p:ext uri="{BB962C8B-B14F-4D97-AF65-F5344CB8AC3E}">
        <p14:creationId xmlns:p14="http://schemas.microsoft.com/office/powerpoint/2010/main" val="1321233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9"/>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3508578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396727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6" y="488951"/>
            <a:ext cx="3357563" cy="1040130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1342953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2723959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283294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256676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3863219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1750739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2424978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2123419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1"/>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30462BD-BF9D-4CB9-83EB-0944AE2B9C1C}" type="datetimeFigureOut">
              <a:rPr kumimoji="1" lang="ja-JP" altLang="en-US" smtClean="0"/>
              <a:t>2017/11/14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2001132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730462BD-BF9D-4CB9-83EB-0944AE2B9C1C}" type="datetimeFigureOut">
              <a:rPr kumimoji="1" lang="ja-JP" altLang="en-US" smtClean="0"/>
              <a:t>2017/11/14</a:t>
            </a:fld>
            <a:endParaRPr kumimoji="1" lang="ja-JP" altLang="en-US"/>
          </a:p>
        </p:txBody>
      </p:sp>
      <p:sp>
        <p:nvSpPr>
          <p:cNvPr id="5" name="フッター プレースホルダー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F1B42EBA-F46A-43E0-8CA9-0DCDDBDBE98B}" type="slidenum">
              <a:rPr kumimoji="1" lang="ja-JP" altLang="en-US" smtClean="0"/>
              <a:t>‹#›</a:t>
            </a:fld>
            <a:endParaRPr kumimoji="1" lang="ja-JP" altLang="en-US"/>
          </a:p>
        </p:txBody>
      </p:sp>
    </p:spTree>
    <p:extLst>
      <p:ext uri="{BB962C8B-B14F-4D97-AF65-F5344CB8AC3E}">
        <p14:creationId xmlns:p14="http://schemas.microsoft.com/office/powerpoint/2010/main" val="675241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363"/>
          <a:stretch/>
        </p:blipFill>
        <p:spPr bwMode="auto">
          <a:xfrm>
            <a:off x="191940" y="20669"/>
            <a:ext cx="3424672" cy="5775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3747428" y="283518"/>
            <a:ext cx="2672436" cy="2800767"/>
          </a:xfrm>
          <a:prstGeom prst="rect">
            <a:avLst/>
          </a:prstGeom>
          <a:noFill/>
        </p:spPr>
        <p:txBody>
          <a:bodyPr wrap="square" rtlCol="0">
            <a:spAutoFit/>
          </a:bodyPr>
          <a:lstStyle/>
          <a:p>
            <a:pPr algn="dist"/>
            <a:r>
              <a:rPr kumimoji="1" lang="ja-JP" altLang="en-US" sz="8800" dirty="0" smtClean="0">
                <a:solidFill>
                  <a:srgbClr val="FF6699"/>
                </a:solidFill>
                <a:latin typeface="HGP創英角ｺﾞｼｯｸUB" pitchFamily="50" charset="-128"/>
                <a:ea typeface="HGP創英角ｺﾞｼｯｸUB" pitchFamily="50" charset="-128"/>
              </a:rPr>
              <a:t>病児</a:t>
            </a:r>
            <a:endParaRPr kumimoji="1" lang="en-US" altLang="ja-JP" sz="8800" dirty="0" smtClean="0">
              <a:solidFill>
                <a:srgbClr val="FF6699"/>
              </a:solidFill>
              <a:latin typeface="HGP創英角ｺﾞｼｯｸUB" pitchFamily="50" charset="-128"/>
              <a:ea typeface="HGP創英角ｺﾞｼｯｸUB" pitchFamily="50" charset="-128"/>
            </a:endParaRPr>
          </a:p>
          <a:p>
            <a:pPr algn="dist"/>
            <a:r>
              <a:rPr lang="ja-JP" altLang="en-US" sz="8800" dirty="0">
                <a:solidFill>
                  <a:srgbClr val="FF6699"/>
                </a:solidFill>
                <a:latin typeface="HGP創英角ｺﾞｼｯｸUB" pitchFamily="50" charset="-128"/>
                <a:ea typeface="HGP創英角ｺﾞｼｯｸUB" pitchFamily="50" charset="-128"/>
              </a:rPr>
              <a:t>保育</a:t>
            </a:r>
            <a:endParaRPr kumimoji="1" lang="ja-JP" altLang="en-US" sz="8800" dirty="0">
              <a:solidFill>
                <a:srgbClr val="FF6699"/>
              </a:solidFill>
              <a:latin typeface="HGP創英角ｺﾞｼｯｸUB" pitchFamily="50" charset="-128"/>
              <a:ea typeface="HGP創英角ｺﾞｼｯｸUB" pitchFamily="50" charset="-128"/>
            </a:endParaRPr>
          </a:p>
        </p:txBody>
      </p:sp>
      <p:sp>
        <p:nvSpPr>
          <p:cNvPr id="6" name="テキスト ボックス 5"/>
          <p:cNvSpPr txBox="1"/>
          <p:nvPr/>
        </p:nvSpPr>
        <p:spPr>
          <a:xfrm>
            <a:off x="3116779" y="2987824"/>
            <a:ext cx="3840614" cy="2320563"/>
          </a:xfrm>
          <a:prstGeom prst="rect">
            <a:avLst/>
          </a:prstGeom>
          <a:noFill/>
        </p:spPr>
        <p:txBody>
          <a:bodyPr wrap="square" rtlCol="0">
            <a:noAutofit/>
          </a:bodyPr>
          <a:lstStyle/>
          <a:p>
            <a:pPr algn="ctr"/>
            <a:r>
              <a:rPr kumimoji="1" lang="ja-JP" altLang="en-US" sz="2800" dirty="0" smtClean="0">
                <a:solidFill>
                  <a:srgbClr val="FF6699"/>
                </a:solidFill>
                <a:latin typeface="HGP創英角ｺﾞｼｯｸUB" pitchFamily="50" charset="-128"/>
                <a:ea typeface="HGP創英角ｺﾞｼｯｸUB" pitchFamily="50" charset="-128"/>
              </a:rPr>
              <a:t>・病後児保育の</a:t>
            </a:r>
            <a:r>
              <a:rPr kumimoji="1" lang="en-US" altLang="ja-JP" sz="2800" dirty="0" smtClean="0">
                <a:solidFill>
                  <a:srgbClr val="FF6699"/>
                </a:solidFill>
                <a:latin typeface="HGP創英角ｺﾞｼｯｸUB" pitchFamily="50" charset="-128"/>
                <a:ea typeface="HGP創英角ｺﾞｼｯｸUB" pitchFamily="50" charset="-128"/>
              </a:rPr>
              <a:t/>
            </a:r>
            <a:br>
              <a:rPr kumimoji="1" lang="en-US" altLang="ja-JP" sz="2800" dirty="0" smtClean="0">
                <a:solidFill>
                  <a:srgbClr val="FF6699"/>
                </a:solidFill>
                <a:latin typeface="HGP創英角ｺﾞｼｯｸUB" pitchFamily="50" charset="-128"/>
                <a:ea typeface="HGP創英角ｺﾞｼｯｸUB" pitchFamily="50" charset="-128"/>
              </a:rPr>
            </a:br>
            <a:r>
              <a:rPr kumimoji="1" lang="ja-JP" altLang="en-US" sz="2800" dirty="0" smtClean="0">
                <a:solidFill>
                  <a:srgbClr val="FF6699"/>
                </a:solidFill>
                <a:latin typeface="HGP創英角ｺﾞｼｯｸUB" pitchFamily="50" charset="-128"/>
                <a:ea typeface="HGP創英角ｺﾞｼｯｸUB" pitchFamily="50" charset="-128"/>
              </a:rPr>
              <a:t>　利用料金を</a:t>
            </a:r>
            <a:r>
              <a:rPr kumimoji="1" lang="en-US" altLang="ja-JP" sz="2800" dirty="0" smtClean="0">
                <a:solidFill>
                  <a:srgbClr val="FF6699"/>
                </a:solidFill>
                <a:latin typeface="HGP創英角ｺﾞｼｯｸUB" pitchFamily="50" charset="-128"/>
                <a:ea typeface="HGP創英角ｺﾞｼｯｸUB" pitchFamily="50" charset="-128"/>
              </a:rPr>
              <a:t/>
            </a:r>
            <a:br>
              <a:rPr kumimoji="1" lang="en-US" altLang="ja-JP" sz="2800" dirty="0" smtClean="0">
                <a:solidFill>
                  <a:srgbClr val="FF6699"/>
                </a:solidFill>
                <a:latin typeface="HGP創英角ｺﾞｼｯｸUB" pitchFamily="50" charset="-128"/>
                <a:ea typeface="HGP創英角ｺﾞｼｯｸUB" pitchFamily="50" charset="-128"/>
              </a:rPr>
            </a:br>
            <a:r>
              <a:rPr kumimoji="1" lang="ja-JP" altLang="en-US" sz="7200" dirty="0" smtClean="0">
                <a:solidFill>
                  <a:srgbClr val="FF6699"/>
                </a:solidFill>
                <a:latin typeface="HGP創英角ｺﾞｼｯｸUB" pitchFamily="50" charset="-128"/>
                <a:ea typeface="HGP創英角ｺﾞｼｯｸUB" pitchFamily="50" charset="-128"/>
              </a:rPr>
              <a:t>全額負担</a:t>
            </a:r>
            <a:endParaRPr kumimoji="1" lang="en-US" altLang="ja-JP" sz="7200" dirty="0" smtClean="0">
              <a:solidFill>
                <a:srgbClr val="FF6699"/>
              </a:solidFill>
              <a:latin typeface="HGP創英角ｺﾞｼｯｸUB" pitchFamily="50" charset="-128"/>
              <a:ea typeface="HGP創英角ｺﾞｼｯｸUB" pitchFamily="50" charset="-128"/>
            </a:endParaRPr>
          </a:p>
          <a:p>
            <a:r>
              <a:rPr kumimoji="1" lang="ja-JP" altLang="en-US" sz="2800" dirty="0" smtClean="0">
                <a:solidFill>
                  <a:srgbClr val="FF6699"/>
                </a:solidFill>
                <a:latin typeface="HGP創英角ｺﾞｼｯｸUB" pitchFamily="50" charset="-128"/>
                <a:ea typeface="HGP創英角ｺﾞｼｯｸUB" pitchFamily="50" charset="-128"/>
              </a:rPr>
              <a:t>　　　します。</a:t>
            </a:r>
            <a:r>
              <a:rPr kumimoji="1" lang="en-US" altLang="ja-JP" dirty="0" smtClean="0">
                <a:solidFill>
                  <a:srgbClr val="FF6699"/>
                </a:solidFill>
                <a:latin typeface="HGP創英角ｺﾞｼｯｸUB" pitchFamily="50" charset="-128"/>
                <a:ea typeface="HGP創英角ｺﾞｼｯｸUB" pitchFamily="50" charset="-128"/>
              </a:rPr>
              <a:t>(※)</a:t>
            </a:r>
            <a:endParaRPr kumimoji="1" lang="ja-JP" altLang="en-US" dirty="0">
              <a:solidFill>
                <a:srgbClr val="FF6699"/>
              </a:solidFill>
              <a:latin typeface="HGP創英角ｺﾞｼｯｸUB" pitchFamily="50" charset="-128"/>
              <a:ea typeface="HGP創英角ｺﾞｼｯｸUB" pitchFamily="50" charset="-128"/>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4703" y="7236296"/>
            <a:ext cx="5351466" cy="515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グループ化 4"/>
          <p:cNvGrpSpPr/>
          <p:nvPr/>
        </p:nvGrpSpPr>
        <p:grpSpPr>
          <a:xfrm>
            <a:off x="2348881" y="8460434"/>
            <a:ext cx="2696499" cy="397975"/>
            <a:chOff x="1835122" y="8460438"/>
            <a:chExt cx="3060806" cy="451744"/>
          </a:xfrm>
        </p:grpSpPr>
        <p:pic>
          <p:nvPicPr>
            <p:cNvPr id="1028" name="Picture 4" descr="Z:\広告関連\社名文字.ロゴ\ﾌﾘｰﾀﾞｲﾔﾙﾛｺﾞ\GIF\フリーダイヤル番号.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48880" y="8460438"/>
              <a:ext cx="2547048" cy="42751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Z:\広告関連\社名文字.ロゴ\ﾌﾘｰﾀﾞｲﾔﾙﾛｺﾞ\GIF\freepink.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35122" y="8617964"/>
              <a:ext cx="441750" cy="294218"/>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テキスト ボックス 8"/>
          <p:cNvSpPr txBox="1"/>
          <p:nvPr/>
        </p:nvSpPr>
        <p:spPr>
          <a:xfrm>
            <a:off x="401592" y="6013902"/>
            <a:ext cx="6048673" cy="646331"/>
          </a:xfrm>
          <a:prstGeom prst="rect">
            <a:avLst/>
          </a:prstGeom>
          <a:noFill/>
        </p:spPr>
        <p:txBody>
          <a:bodyPr wrap="square" rtlCol="0">
            <a:spAutoFit/>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派遣</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就業中の</a:t>
            </a:r>
            <a:r>
              <a:rPr lang="ja-JP" altLang="en-US" dirty="0">
                <a:latin typeface="Meiryo UI" panose="020B0604030504040204" pitchFamily="50" charset="-128"/>
                <a:ea typeface="Meiryo UI" panose="020B0604030504040204" pitchFamily="50" charset="-128"/>
                <a:cs typeface="Meiryo UI" panose="020B0604030504040204" pitchFamily="50" charset="-128"/>
              </a:rPr>
              <a:t>方</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ja-JP" dirty="0">
                <a:latin typeface="Meiryo UI" panose="020B0604030504040204" pitchFamily="50" charset="-128"/>
                <a:ea typeface="Meiryo UI" panose="020B0604030504040204" pitchFamily="50" charset="-128"/>
                <a:cs typeface="Meiryo UI" panose="020B0604030504040204" pitchFamily="50" charset="-128"/>
              </a:rPr>
              <a:t>対象に</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お子さん</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ja-JP" dirty="0">
                <a:latin typeface="Meiryo UI" panose="020B0604030504040204" pitchFamily="50" charset="-128"/>
                <a:ea typeface="Meiryo UI" panose="020B0604030504040204" pitchFamily="50" charset="-128"/>
                <a:cs typeface="Meiryo UI" panose="020B0604030504040204" pitchFamily="50" charset="-128"/>
              </a:rPr>
              <a:t>病児保育に</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預けて出勤</a:t>
            </a:r>
            <a:r>
              <a:rPr lang="ja-JP" altLang="ja-JP" dirty="0">
                <a:latin typeface="Meiryo UI" panose="020B0604030504040204" pitchFamily="50" charset="-128"/>
                <a:ea typeface="Meiryo UI" panose="020B0604030504040204" pitchFamily="50" charset="-128"/>
                <a:cs typeface="Meiryo UI" panose="020B0604030504040204" pitchFamily="50" charset="-128"/>
              </a:rPr>
              <a:t>した際の保育料を負担する福利厚生</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を</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追加しました</a:t>
            </a:r>
            <a:r>
              <a:rPr lang="ja-JP" altLang="ja-JP"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030" name="Picture 6" descr="\\F-HONSHA\public\JPEG専用フォルダ\■優良派遣事業者認定制度　認定マーク\1504011\認定マーク\typeA.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24406" y="8180350"/>
            <a:ext cx="788970" cy="943183"/>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1382135" y="7812360"/>
            <a:ext cx="4365483" cy="253916"/>
          </a:xfrm>
          <a:prstGeom prst="rect">
            <a:avLst/>
          </a:prstGeom>
        </p:spPr>
        <p:txBody>
          <a:bodyPr wrap="square">
            <a:spAutoFit/>
          </a:bodyPr>
          <a:lstStyle/>
          <a:p>
            <a:r>
              <a:rPr lang="ja-JP" altLang="ja-JP" sz="1050" dirty="0" smtClean="0">
                <a:solidFill>
                  <a:schemeClr val="tx1">
                    <a:lumMod val="50000"/>
                    <a:lumOff val="50000"/>
                  </a:schemeClr>
                </a:solidFill>
              </a:rPr>
              <a:t>労働者</a:t>
            </a:r>
            <a:r>
              <a:rPr lang="ja-JP" altLang="ja-JP" sz="1050" dirty="0">
                <a:solidFill>
                  <a:schemeClr val="tx1">
                    <a:lumMod val="50000"/>
                    <a:lumOff val="50000"/>
                  </a:schemeClr>
                </a:solidFill>
              </a:rPr>
              <a:t>派遣事業　</a:t>
            </a:r>
            <a:r>
              <a:rPr lang="en-US" altLang="ja-JP" sz="1050" dirty="0">
                <a:solidFill>
                  <a:schemeClr val="tx1">
                    <a:lumMod val="50000"/>
                    <a:lumOff val="50000"/>
                  </a:schemeClr>
                </a:solidFill>
              </a:rPr>
              <a:t>(</a:t>
            </a:r>
            <a:r>
              <a:rPr lang="ja-JP" altLang="ja-JP" sz="1050" dirty="0">
                <a:solidFill>
                  <a:schemeClr val="tx1">
                    <a:lumMod val="50000"/>
                    <a:lumOff val="50000"/>
                  </a:schemeClr>
                </a:solidFill>
              </a:rPr>
              <a:t>派</a:t>
            </a:r>
            <a:r>
              <a:rPr lang="en-US" altLang="ja-JP" sz="1050" dirty="0">
                <a:solidFill>
                  <a:schemeClr val="tx1">
                    <a:lumMod val="50000"/>
                    <a:lumOff val="50000"/>
                  </a:schemeClr>
                </a:solidFill>
              </a:rPr>
              <a:t>)</a:t>
            </a:r>
            <a:r>
              <a:rPr lang="en-US" altLang="ja-JP" sz="1050" dirty="0" smtClean="0">
                <a:solidFill>
                  <a:schemeClr val="tx1">
                    <a:lumMod val="50000"/>
                    <a:lumOff val="50000"/>
                  </a:schemeClr>
                </a:solidFill>
              </a:rPr>
              <a:t>15-010007</a:t>
            </a:r>
            <a:r>
              <a:rPr lang="ja-JP" altLang="en-US" sz="1050" dirty="0" smtClean="0">
                <a:solidFill>
                  <a:schemeClr val="tx1">
                    <a:lumMod val="50000"/>
                    <a:lumOff val="50000"/>
                  </a:schemeClr>
                </a:solidFill>
              </a:rPr>
              <a:t>　</a:t>
            </a:r>
            <a:r>
              <a:rPr lang="ja-JP" altLang="ja-JP" sz="1050" dirty="0" smtClean="0">
                <a:solidFill>
                  <a:schemeClr val="tx1">
                    <a:lumMod val="50000"/>
                    <a:lumOff val="50000"/>
                  </a:schemeClr>
                </a:solidFill>
              </a:rPr>
              <a:t>有料</a:t>
            </a:r>
            <a:r>
              <a:rPr lang="ja-JP" altLang="ja-JP" sz="1050" dirty="0">
                <a:solidFill>
                  <a:schemeClr val="tx1">
                    <a:lumMod val="50000"/>
                    <a:lumOff val="50000"/>
                  </a:schemeClr>
                </a:solidFill>
              </a:rPr>
              <a:t>職業紹介事業　</a:t>
            </a:r>
            <a:r>
              <a:rPr lang="en-US" altLang="ja-JP" sz="1050" dirty="0">
                <a:solidFill>
                  <a:schemeClr val="tx1">
                    <a:lumMod val="50000"/>
                    <a:lumOff val="50000"/>
                  </a:schemeClr>
                </a:solidFill>
              </a:rPr>
              <a:t>15-</a:t>
            </a:r>
            <a:r>
              <a:rPr lang="ja-JP" altLang="ja-JP" sz="1050" dirty="0">
                <a:solidFill>
                  <a:schemeClr val="tx1">
                    <a:lumMod val="50000"/>
                    <a:lumOff val="50000"/>
                  </a:schemeClr>
                </a:solidFill>
              </a:rPr>
              <a:t>ユ</a:t>
            </a:r>
            <a:r>
              <a:rPr lang="en-US" altLang="ja-JP" sz="1050" dirty="0">
                <a:solidFill>
                  <a:schemeClr val="tx1">
                    <a:lumMod val="50000"/>
                    <a:lumOff val="50000"/>
                  </a:schemeClr>
                </a:solidFill>
              </a:rPr>
              <a:t>-010020</a:t>
            </a:r>
            <a:endParaRPr lang="ja-JP" altLang="ja-JP" sz="1050" dirty="0">
              <a:solidFill>
                <a:schemeClr val="tx1">
                  <a:lumMod val="50000"/>
                  <a:lumOff val="50000"/>
                </a:schemeClr>
              </a:solidFill>
            </a:endParaRPr>
          </a:p>
        </p:txBody>
      </p:sp>
      <p:sp>
        <p:nvSpPr>
          <p:cNvPr id="11" name="正方形/長方形 10"/>
          <p:cNvSpPr/>
          <p:nvPr/>
        </p:nvSpPr>
        <p:spPr>
          <a:xfrm>
            <a:off x="0" y="8028385"/>
            <a:ext cx="6858000" cy="307777"/>
          </a:xfrm>
          <a:prstGeom prst="rect">
            <a:avLst/>
          </a:prstGeom>
        </p:spPr>
        <p:txBody>
          <a:bodyPr wrap="square">
            <a:spAutoFit/>
          </a:bodyPr>
          <a:lstStyle/>
          <a:p>
            <a:pPr algn="ct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b="1" dirty="0" smtClean="0">
                <a:latin typeface="Meiryo UI" panose="020B0604030504040204" pitchFamily="50" charset="-128"/>
                <a:ea typeface="Meiryo UI" panose="020B0604030504040204" pitchFamily="50" charset="-128"/>
                <a:cs typeface="Meiryo UI" panose="020B0604030504040204" pitchFamily="50" charset="-128"/>
              </a:rPr>
              <a:t>オフィス</a:t>
            </a:r>
            <a:r>
              <a:rPr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000-0000</a:t>
            </a:r>
            <a:r>
              <a:rPr lang="ja-JP" altLang="ja-JP"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県</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市</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町</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丁目</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番</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ja-JP" sz="1400" dirty="0" smtClean="0">
                <a:latin typeface="Meiryo UI" panose="020B0604030504040204" pitchFamily="50" charset="-128"/>
                <a:ea typeface="Meiryo UI" panose="020B0604030504040204" pitchFamily="50" charset="-128"/>
                <a:cs typeface="Meiryo UI" panose="020B0604030504040204" pitchFamily="50" charset="-128"/>
              </a:rPr>
              <a:t>号</a:t>
            </a:r>
            <a:endParaRPr lang="ja-JP"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692697" y="6948265"/>
            <a:ext cx="3439622" cy="307777"/>
          </a:xfrm>
          <a:prstGeom prst="rect">
            <a:avLst/>
          </a:prstGeom>
        </p:spPr>
        <p:txBody>
          <a:bodyPr wrap="square">
            <a:spAutoFit/>
          </a:bodyPr>
          <a:lstStyle/>
          <a:p>
            <a:r>
              <a:rPr lang="ja-JP" altLang="en-US" sz="1400" dirty="0" smtClean="0">
                <a:solidFill>
                  <a:srgbClr val="FF6699"/>
                </a:solidFill>
                <a:latin typeface="メイリオ" pitchFamily="50" charset="-128"/>
                <a:ea typeface="メイリオ" pitchFamily="50" charset="-128"/>
                <a:cs typeface="メイリオ" pitchFamily="50" charset="-128"/>
              </a:rPr>
              <a:t>＃事務</a:t>
            </a:r>
            <a:r>
              <a:rPr lang="ja-JP" altLang="en-US" sz="1400" dirty="0">
                <a:solidFill>
                  <a:srgbClr val="FF6699"/>
                </a:solidFill>
                <a:latin typeface="メイリオ" pitchFamily="50" charset="-128"/>
                <a:ea typeface="メイリオ" pitchFamily="50" charset="-128"/>
                <a:cs typeface="メイリオ" pitchFamily="50" charset="-128"/>
              </a:rPr>
              <a:t>系ハケンのお仕事を探す</a:t>
            </a:r>
            <a:r>
              <a:rPr lang="ja-JP" altLang="en-US" sz="1400" dirty="0" smtClean="0">
                <a:solidFill>
                  <a:srgbClr val="FF6699"/>
                </a:solidFill>
                <a:latin typeface="メイリオ" pitchFamily="50" charset="-128"/>
                <a:ea typeface="メイリオ" pitchFamily="50" charset="-128"/>
                <a:cs typeface="メイリオ" pitchFamily="50" charset="-128"/>
              </a:rPr>
              <a:t>なら</a:t>
            </a:r>
            <a:endParaRPr lang="ja-JP" altLang="en-US" sz="1400" dirty="0">
              <a:solidFill>
                <a:srgbClr val="FF6699"/>
              </a:solidFill>
              <a:latin typeface="メイリオ" pitchFamily="50" charset="-128"/>
              <a:ea typeface="メイリオ" pitchFamily="50" charset="-128"/>
              <a:cs typeface="メイリオ" pitchFamily="50" charset="-128"/>
            </a:endParaRPr>
          </a:p>
        </p:txBody>
      </p:sp>
      <p:sp>
        <p:nvSpPr>
          <p:cNvPr id="18" name="正方形/長方形 17"/>
          <p:cNvSpPr/>
          <p:nvPr/>
        </p:nvSpPr>
        <p:spPr>
          <a:xfrm>
            <a:off x="1243697" y="8492418"/>
            <a:ext cx="1393215" cy="430887"/>
          </a:xfrm>
          <a:prstGeom prst="rect">
            <a:avLst/>
          </a:prstGeom>
        </p:spPr>
        <p:txBody>
          <a:bodyPr wrap="square">
            <a:spAutoFit/>
          </a:bodyPr>
          <a:lstStyle/>
          <a:p>
            <a:r>
              <a:rPr lang="ja-JP" altLang="en-US" sz="1100" dirty="0" smtClean="0">
                <a:solidFill>
                  <a:srgbClr val="FF6699"/>
                </a:solidFill>
                <a:latin typeface="メイリオ" pitchFamily="50" charset="-128"/>
                <a:ea typeface="メイリオ" pitchFamily="50" charset="-128"/>
                <a:cs typeface="メイリオ" pitchFamily="50" charset="-128"/>
              </a:rPr>
              <a:t>お問い合わせ・</a:t>
            </a:r>
            <a:endParaRPr lang="en-US" altLang="ja-JP" sz="1100" dirty="0" smtClean="0">
              <a:solidFill>
                <a:srgbClr val="FF6699"/>
              </a:solidFill>
              <a:latin typeface="メイリオ" pitchFamily="50" charset="-128"/>
              <a:ea typeface="メイリオ" pitchFamily="50" charset="-128"/>
              <a:cs typeface="メイリオ" pitchFamily="50" charset="-128"/>
            </a:endParaRPr>
          </a:p>
          <a:p>
            <a:r>
              <a:rPr lang="ja-JP" altLang="en-US" sz="1100" dirty="0" smtClean="0">
                <a:solidFill>
                  <a:srgbClr val="FF6699"/>
                </a:solidFill>
                <a:latin typeface="メイリオ" pitchFamily="50" charset="-128"/>
                <a:ea typeface="メイリオ" pitchFamily="50" charset="-128"/>
                <a:cs typeface="メイリオ" pitchFamily="50" charset="-128"/>
              </a:rPr>
              <a:t>ご登録の予約は</a:t>
            </a:r>
            <a:endParaRPr lang="ja-JP" altLang="en-US" sz="1100" dirty="0">
              <a:solidFill>
                <a:srgbClr val="FF6699"/>
              </a:solidFill>
              <a:latin typeface="メイリオ" pitchFamily="50" charset="-128"/>
              <a:ea typeface="メイリオ" pitchFamily="50" charset="-128"/>
              <a:cs typeface="メイリオ" pitchFamily="50" charset="-128"/>
            </a:endParaRPr>
          </a:p>
        </p:txBody>
      </p:sp>
      <p:sp>
        <p:nvSpPr>
          <p:cNvPr id="2" name="テキスト ボックス 1"/>
          <p:cNvSpPr txBox="1"/>
          <p:nvPr/>
        </p:nvSpPr>
        <p:spPr>
          <a:xfrm>
            <a:off x="3789041" y="5364088"/>
            <a:ext cx="2952328" cy="400110"/>
          </a:xfrm>
          <a:prstGeom prst="rect">
            <a:avLst/>
          </a:prstGeom>
          <a:noFill/>
        </p:spPr>
        <p:txBody>
          <a:bodyPr wrap="square" rtlCol="0">
            <a:spAutoFit/>
          </a:bodyPr>
          <a:lstStyle/>
          <a:p>
            <a:r>
              <a:rPr kumimoji="1" lang="en-US" altLang="ja-JP" sz="10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dirty="0" smtClean="0">
                <a:latin typeface="Meiryo UI" panose="020B0604030504040204" pitchFamily="50" charset="-128"/>
                <a:ea typeface="Meiryo UI" panose="020B0604030504040204" pitchFamily="50" charset="-128"/>
                <a:cs typeface="Meiryo UI" panose="020B0604030504040204" pitchFamily="50" charset="-128"/>
              </a:rPr>
              <a:t>一部施設を除きます。</a:t>
            </a:r>
            <a:endParaRPr kumimoji="1"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0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dirty="0" smtClean="0">
                <a:latin typeface="Meiryo UI" panose="020B0604030504040204" pitchFamily="50" charset="-128"/>
                <a:ea typeface="Meiryo UI" panose="020B0604030504040204" pitchFamily="50" charset="-128"/>
                <a:cs typeface="Meiryo UI" panose="020B0604030504040204" pitchFamily="50" charset="-128"/>
              </a:rPr>
              <a:t>詳しくは最寄りのオフィスまでお問い合わせください。</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787047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48681" y="611560"/>
            <a:ext cx="6192688" cy="369332"/>
          </a:xfrm>
          <a:prstGeom prst="rect">
            <a:avLst/>
          </a:prstGeom>
          <a:noFill/>
        </p:spPr>
        <p:txBody>
          <a:bodyPr wrap="square" rtlCol="0">
            <a:spAutoFit/>
          </a:bodyPr>
          <a:lstStyle/>
          <a:p>
            <a:endParaRPr kumimoji="1" lang="ja-JP" altLang="en-US" dirty="0"/>
          </a:p>
        </p:txBody>
      </p:sp>
      <p:sp>
        <p:nvSpPr>
          <p:cNvPr id="3" name="Rectangle 2"/>
          <p:cNvSpPr>
            <a:spLocks noChangeArrowheads="1"/>
          </p:cNvSpPr>
          <p:nvPr/>
        </p:nvSpPr>
        <p:spPr bwMode="auto">
          <a:xfrm>
            <a:off x="23901" y="26005"/>
            <a:ext cx="38074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93663"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defRPr kumimoji="1">
                <a:solidFill>
                  <a:schemeClr val="tx1"/>
                </a:solidFill>
                <a:latin typeface="Arial" pitchFamily="34" charset="0"/>
                <a:ea typeface="ＭＳ Ｐゴシック" pitchFamily="50" charset="-128"/>
                <a:cs typeface="ＭＳ Ｐゴシック" pitchFamily="50" charset="-128"/>
              </a:defRPr>
            </a:lvl9pPr>
          </a:lstStyle>
          <a:p>
            <a:pPr marL="0" marR="0" lvl="0" indent="254000" algn="l" defTabSz="914400" rtl="0" eaLnBrk="1" fontAlgn="base" latinLnBrk="0" hangingPunct="1">
              <a:lnSpc>
                <a:spcPct val="100000"/>
              </a:lnSpc>
              <a:spcBef>
                <a:spcPct val="0"/>
              </a:spcBef>
              <a:spcAft>
                <a:spcPct val="0"/>
              </a:spcAft>
              <a:buClrTx/>
              <a:buSzTx/>
              <a:buFontTx/>
              <a:buNone/>
              <a:tabLst/>
            </a:pPr>
            <a:r>
              <a:rPr kumimoji="1" lang="ja-JP" altLang="ja-JP" sz="2400" b="1" i="0" u="none" strike="noStrike" cap="none" normalizeH="0" baseline="0" dirty="0" smtClean="0">
                <a:ln>
                  <a:noFill/>
                </a:ln>
                <a:solidFill>
                  <a:srgbClr val="44546A"/>
                </a:solidFill>
                <a:effectLst/>
                <a:latin typeface="Meiryo UI" pitchFamily="50" charset="-128"/>
                <a:ea typeface="Meiryo UI" pitchFamily="50" charset="-128"/>
                <a:cs typeface="Meiryo UI" pitchFamily="50" charset="-128"/>
              </a:rPr>
              <a:t>テンプスタッフフォーラムが、</a:t>
            </a:r>
            <a:endParaRPr kumimoji="1" lang="ja-JP" altLang="ja-JP" sz="2400" b="0" i="0" u="none" strike="noStrike" cap="none" normalizeH="0" baseline="0" dirty="0" smtClean="0">
              <a:ln>
                <a:noFill/>
              </a:ln>
              <a:solidFill>
                <a:schemeClr val="tx1"/>
              </a:solidFill>
              <a:effectLst/>
            </a:endParaRPr>
          </a:p>
        </p:txBody>
      </p:sp>
      <p:pic>
        <p:nvPicPr>
          <p:cNvPr id="2049" name="図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7233" y="1115616"/>
            <a:ext cx="917739" cy="141454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47801" y="251523"/>
            <a:ext cx="68101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93663" algn="ctr" defTabSz="914400" rtl="0" eaLnBrk="1" fontAlgn="base" latinLnBrk="0" hangingPunct="1">
              <a:lnSpc>
                <a:spcPct val="100000"/>
              </a:lnSpc>
              <a:spcBef>
                <a:spcPct val="0"/>
              </a:spcBef>
              <a:spcAft>
                <a:spcPct val="0"/>
              </a:spcAft>
              <a:buClrTx/>
              <a:buSzTx/>
              <a:buFontTx/>
              <a:buNone/>
              <a:tabLst/>
            </a:pPr>
            <a:r>
              <a:rPr kumimoji="1" lang="ja-JP" altLang="ja-JP" sz="2400" b="1" i="0" u="none" strike="noStrike" cap="none" normalizeH="0" baseline="0" dirty="0" smtClean="0">
                <a:ln>
                  <a:noFill/>
                </a:ln>
                <a:solidFill>
                  <a:srgbClr val="2E74B5"/>
                </a:solidFill>
                <a:effectLst/>
                <a:latin typeface="Meiryo UI" pitchFamily="50" charset="-128"/>
                <a:ea typeface="Meiryo UI" pitchFamily="50" charset="-128"/>
                <a:cs typeface="Meiryo UI" pitchFamily="50" charset="-128"/>
              </a:rPr>
              <a:t>病児・病後児保育の利用料を</a:t>
            </a:r>
            <a:r>
              <a:rPr kumimoji="1" lang="ja-JP" altLang="ja-JP" sz="3600" b="1" i="0" u="none" strike="noStrike" cap="none" normalizeH="0" baseline="0" dirty="0" smtClean="0">
                <a:ln>
                  <a:noFill/>
                </a:ln>
                <a:solidFill>
                  <a:srgbClr val="2E74B5"/>
                </a:solidFill>
                <a:effectLst/>
                <a:latin typeface="Meiryo UI" pitchFamily="50" charset="-128"/>
                <a:ea typeface="Meiryo UI" pitchFamily="50" charset="-128"/>
                <a:cs typeface="Meiryo UI" pitchFamily="50" charset="-128"/>
              </a:rPr>
              <a:t>全額負担</a:t>
            </a:r>
            <a:r>
              <a:rPr kumimoji="1" lang="ja-JP" altLang="ja-JP" sz="1000" b="1" i="0" u="none" strike="noStrike" cap="none" normalizeH="0" baseline="0" dirty="0" smtClean="0">
                <a:ln>
                  <a:noFill/>
                </a:ln>
                <a:solidFill>
                  <a:srgbClr val="2E74B5"/>
                </a:solidFill>
                <a:effectLst/>
                <a:latin typeface="Meiryo UI" pitchFamily="50" charset="-128"/>
                <a:ea typeface="Meiryo UI" pitchFamily="50" charset="-128"/>
                <a:cs typeface="Meiryo UI" pitchFamily="50" charset="-128"/>
              </a:rPr>
              <a:t>※</a:t>
            </a:r>
            <a:r>
              <a:rPr kumimoji="1" lang="ja-JP" altLang="ja-JP" b="1" i="0" u="none" strike="noStrike" cap="none" normalizeH="0" baseline="0" dirty="0" smtClean="0">
                <a:ln>
                  <a:noFill/>
                </a:ln>
                <a:solidFill>
                  <a:srgbClr val="44546A"/>
                </a:solidFill>
                <a:effectLst/>
                <a:latin typeface="Meiryo UI" pitchFamily="50" charset="-128"/>
                <a:ea typeface="Meiryo UI" pitchFamily="50" charset="-128"/>
                <a:cs typeface="Meiryo UI" pitchFamily="50" charset="-128"/>
              </a:rPr>
              <a:t>します！</a:t>
            </a:r>
            <a:endParaRPr kumimoji="1" lang="ja-JP" altLang="ja-JP"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6" name="テキスト ボックス 5"/>
          <p:cNvSpPr txBox="1"/>
          <p:nvPr/>
        </p:nvSpPr>
        <p:spPr>
          <a:xfrm>
            <a:off x="3933057" y="755576"/>
            <a:ext cx="2952328" cy="400110"/>
          </a:xfrm>
          <a:prstGeom prst="rect">
            <a:avLst/>
          </a:prstGeom>
          <a:noFill/>
        </p:spPr>
        <p:txBody>
          <a:bodyPr wrap="square" rtlCol="0">
            <a:spAutoFit/>
          </a:bodyPr>
          <a:lstStyle/>
          <a:p>
            <a:r>
              <a:rPr kumimoji="1" lang="en-US" altLang="ja-JP" sz="10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dirty="0" smtClean="0">
                <a:latin typeface="Meiryo UI" panose="020B0604030504040204" pitchFamily="50" charset="-128"/>
                <a:ea typeface="Meiryo UI" panose="020B0604030504040204" pitchFamily="50" charset="-128"/>
                <a:cs typeface="Meiryo UI" panose="020B0604030504040204" pitchFamily="50" charset="-128"/>
              </a:rPr>
              <a:t>一部施設を除きます。</a:t>
            </a:r>
            <a:endParaRPr kumimoji="1" lang="en-US" altLang="ja-JP" sz="1000" dirty="0" smtClean="0">
              <a:latin typeface="Meiryo UI" panose="020B0604030504040204" pitchFamily="50" charset="-128"/>
              <a:ea typeface="Meiryo UI" panose="020B0604030504040204" pitchFamily="50" charset="-128"/>
              <a:cs typeface="Meiryo UI" panose="020B0604030504040204" pitchFamily="50" charset="-128"/>
            </a:endParaRPr>
          </a:p>
          <a:p>
            <a:r>
              <a:rPr lang="ja-JP" altLang="en-US" sz="10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0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00" dirty="0" smtClean="0">
                <a:latin typeface="Meiryo UI" panose="020B0604030504040204" pitchFamily="50" charset="-128"/>
                <a:ea typeface="Meiryo UI" panose="020B0604030504040204" pitchFamily="50" charset="-128"/>
                <a:cs typeface="Meiryo UI" panose="020B0604030504040204" pitchFamily="50" charset="-128"/>
              </a:rPr>
              <a:t>詳しくは最寄りのオフィスまでお問い合わせください。</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186619" y="1058124"/>
            <a:ext cx="5330613" cy="1569660"/>
          </a:xfrm>
          <a:prstGeom prst="rect">
            <a:avLst/>
          </a:prstGeom>
        </p:spPr>
        <p:txBody>
          <a:bodyPr wrap="square">
            <a:spAutoFit/>
          </a:bodyPr>
          <a:lstStyle/>
          <a:p>
            <a:r>
              <a:rPr lang="ja-JP" altLang="ja-JP" sz="1200" b="1" dirty="0">
                <a:latin typeface="Meiryo UI" panose="020B0604030504040204" pitchFamily="50" charset="-128"/>
                <a:ea typeface="Meiryo UI" panose="020B0604030504040204" pitchFamily="50" charset="-128"/>
                <a:cs typeface="Meiryo UI" panose="020B0604030504040204" pitchFamily="50" charset="-128"/>
              </a:rPr>
              <a:t>～ 働く女性を応援したい ～</a:t>
            </a:r>
            <a:endParaRPr lang="ja-JP" altLang="ja-JP" sz="1200" dirty="0">
              <a:latin typeface="Meiryo UI" panose="020B0604030504040204" pitchFamily="50" charset="-128"/>
              <a:ea typeface="Meiryo UI" panose="020B0604030504040204" pitchFamily="50" charset="-128"/>
              <a:cs typeface="Meiryo UI" panose="020B0604030504040204" pitchFamily="50" charset="-128"/>
            </a:endParaRPr>
          </a:p>
          <a:p>
            <a:r>
              <a:rPr lang="ja-JP" altLang="ja-JP" sz="1200" dirty="0">
                <a:latin typeface="Meiryo UI" panose="020B0604030504040204" pitchFamily="50" charset="-128"/>
                <a:ea typeface="Meiryo UI" panose="020B0604030504040204" pitchFamily="50" charset="-128"/>
                <a:cs typeface="Meiryo UI" panose="020B0604030504040204" pitchFamily="50" charset="-128"/>
              </a:rPr>
              <a:t>テンプスタッフフォーラムは、働くママ・パパのサポートを始めます。</a:t>
            </a:r>
          </a:p>
          <a:p>
            <a:r>
              <a:rPr lang="ja-JP" altLang="ja-JP" sz="1200" dirty="0">
                <a:latin typeface="Meiryo UI" panose="020B0604030504040204" pitchFamily="50" charset="-128"/>
                <a:ea typeface="Meiryo UI" panose="020B0604030504040204" pitchFamily="50" charset="-128"/>
                <a:cs typeface="Meiryo UI" panose="020B0604030504040204" pitchFamily="50" charset="-128"/>
              </a:rPr>
              <a:t>育児中に働く親の最大の不安、それは「子供の体調不良などでのお休み」です。</a:t>
            </a:r>
          </a:p>
          <a:p>
            <a:r>
              <a:rPr lang="ja-JP" altLang="ja-JP" sz="1200" dirty="0">
                <a:latin typeface="Meiryo UI" panose="020B0604030504040204" pitchFamily="50" charset="-128"/>
                <a:ea typeface="Meiryo UI" panose="020B0604030504040204" pitchFamily="50" charset="-128"/>
                <a:cs typeface="Meiryo UI" panose="020B0604030504040204" pitchFamily="50" charset="-128"/>
              </a:rPr>
              <a:t>保育園・小学校へ行けないけれど、仕事をどうしても休めない、預けられるところがない…。</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a:r>
            <a:br>
              <a:rPr lang="en-US" altLang="ja-JP" sz="1200" dirty="0">
                <a:latin typeface="Meiryo UI" panose="020B0604030504040204" pitchFamily="50" charset="-128"/>
                <a:ea typeface="Meiryo UI" panose="020B0604030504040204" pitchFamily="50" charset="-128"/>
                <a:cs typeface="Meiryo UI" panose="020B0604030504040204" pitchFamily="50" charset="-128"/>
              </a:rPr>
            </a:br>
            <a:r>
              <a:rPr lang="ja-JP" altLang="ja-JP" sz="1200" dirty="0">
                <a:latin typeface="Meiryo UI" panose="020B0604030504040204" pitchFamily="50" charset="-128"/>
                <a:ea typeface="Meiryo UI" panose="020B0604030504040204" pitchFamily="50" charset="-128"/>
                <a:cs typeface="Meiryo UI" panose="020B0604030504040204" pitchFamily="50" charset="-128"/>
              </a:rPr>
              <a:t>そんな時には、病院・保育施設の「病児・病後児保育」が利用できます。</a:t>
            </a:r>
          </a:p>
          <a:p>
            <a:r>
              <a:rPr lang="ja-JP" altLang="ja-JP" sz="1200" dirty="0">
                <a:latin typeface="Meiryo UI" panose="020B0604030504040204" pitchFamily="50" charset="-128"/>
                <a:ea typeface="Meiryo UI" panose="020B0604030504040204" pitchFamily="50" charset="-128"/>
                <a:cs typeface="Meiryo UI" panose="020B0604030504040204" pitchFamily="50" charset="-128"/>
              </a:rPr>
              <a:t>でも、</a:t>
            </a:r>
            <a:r>
              <a:rPr lang="ja-JP" altLang="ja-JP" sz="1200" dirty="0" smtClean="0">
                <a:latin typeface="Meiryo UI" panose="020B0604030504040204" pitchFamily="50" charset="-128"/>
                <a:ea typeface="Meiryo UI" panose="020B0604030504040204" pitchFamily="50" charset="-128"/>
                <a:cs typeface="Meiryo UI" panose="020B0604030504040204" pitchFamily="50" charset="-128"/>
              </a:rPr>
              <a:t>もちろん費用</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が必要…。</a:t>
            </a:r>
          </a:p>
          <a:p>
            <a:r>
              <a:rPr lang="ja-JP" altLang="ja-JP" sz="1200" dirty="0">
                <a:latin typeface="Meiryo UI" panose="020B0604030504040204" pitchFamily="50" charset="-128"/>
                <a:ea typeface="Meiryo UI" panose="020B0604030504040204" pitchFamily="50" charset="-128"/>
                <a:cs typeface="Meiryo UI" panose="020B0604030504040204" pitchFamily="50" charset="-128"/>
              </a:rPr>
              <a:t>そこでテンプスタッフは、</a:t>
            </a:r>
            <a:r>
              <a:rPr lang="ja-JP" altLang="ja-JP" sz="1200" b="1" u="sng" dirty="0">
                <a:latin typeface="Meiryo UI" panose="020B0604030504040204" pitchFamily="50" charset="-128"/>
                <a:ea typeface="Meiryo UI" panose="020B0604030504040204" pitchFamily="50" charset="-128"/>
                <a:cs typeface="Meiryo UI" panose="020B0604030504040204" pitchFamily="50" charset="-128"/>
              </a:rPr>
              <a:t>病児・病後児保育の利用料を、全額負担</a:t>
            </a:r>
            <a:r>
              <a:rPr lang="ja-JP" altLang="ja-JP" sz="1200" dirty="0">
                <a:latin typeface="Meiryo UI" panose="020B0604030504040204" pitchFamily="50" charset="-128"/>
                <a:ea typeface="Meiryo UI" panose="020B0604030504040204" pitchFamily="50" charset="-128"/>
                <a:cs typeface="Meiryo UI" panose="020B0604030504040204" pitchFamily="50" charset="-128"/>
              </a:rPr>
              <a:t>します</a:t>
            </a:r>
            <a:r>
              <a:rPr lang="ja-JP" altLang="ja-JP" sz="1200" dirty="0" smtClean="0">
                <a:latin typeface="Meiryo UI" panose="020B0604030504040204" pitchFamily="50" charset="-128"/>
                <a:ea typeface="Meiryo UI" panose="020B0604030504040204" pitchFamily="50" charset="-128"/>
                <a:cs typeface="Meiryo UI" panose="020B0604030504040204" pitchFamily="50" charset="-128"/>
              </a:rPr>
              <a:t>。</a:t>
            </a:r>
            <a:endParaRPr lang="ja-JP"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p:cNvSpPr/>
          <p:nvPr/>
        </p:nvSpPr>
        <p:spPr>
          <a:xfrm>
            <a:off x="231705" y="2627784"/>
            <a:ext cx="6645613" cy="369332"/>
          </a:xfrm>
          <a:prstGeom prst="rect">
            <a:avLst/>
          </a:prstGeom>
        </p:spPr>
        <p:txBody>
          <a:bodyPr wrap="square">
            <a:spAutoFit/>
          </a:bodyPr>
          <a:lstStyle/>
          <a:p>
            <a:r>
              <a:rPr lang="ja-JP" altLang="ja-JP" sz="1400" b="1" dirty="0">
                <a:latin typeface="Meiryo UI" panose="020B0604030504040204" pitchFamily="50" charset="-128"/>
                <a:ea typeface="Meiryo UI" panose="020B0604030504040204" pitchFamily="50" charset="-128"/>
                <a:cs typeface="Meiryo UI" panose="020B0604030504040204" pitchFamily="50" charset="-128"/>
              </a:rPr>
              <a:t>仕事も育児も両立して活躍している女性を</a:t>
            </a:r>
            <a:r>
              <a:rPr lang="ja-JP" altLang="ja-JP" sz="1600" b="1" dirty="0">
                <a:latin typeface="Meiryo UI" panose="020B0604030504040204" pitchFamily="50" charset="-128"/>
                <a:ea typeface="Meiryo UI" panose="020B0604030504040204" pitchFamily="50" charset="-128"/>
                <a:cs typeface="Meiryo UI" panose="020B0604030504040204" pitchFamily="50" charset="-128"/>
              </a:rPr>
              <a:t>、</a:t>
            </a:r>
            <a:r>
              <a:rPr lang="ja-JP" altLang="ja-JP" b="1" dirty="0">
                <a:latin typeface="Meiryo UI" panose="020B0604030504040204" pitchFamily="50" charset="-128"/>
                <a:ea typeface="Meiryo UI" panose="020B0604030504040204" pitchFamily="50" charset="-128"/>
                <a:cs typeface="Meiryo UI" panose="020B0604030504040204" pitchFamily="50" charset="-128"/>
              </a:rPr>
              <a:t>ぜひサポートさせてください！</a:t>
            </a:r>
            <a:endParaRPr lang="ja-JP" altLang="ja-JP"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p:cNvPicPr/>
          <p:nvPr/>
        </p:nvPicPr>
        <p:blipFill>
          <a:blip r:embed="rId3" cstate="print">
            <a:extLst>
              <a:ext uri="{28A0092B-C50C-407E-A947-70E740481C1C}">
                <a14:useLocalDpi xmlns:a14="http://schemas.microsoft.com/office/drawing/2010/main" val="0"/>
              </a:ext>
            </a:extLst>
          </a:blip>
          <a:stretch>
            <a:fillRect/>
          </a:stretch>
        </p:blipFill>
        <p:spPr>
          <a:xfrm>
            <a:off x="404665" y="3200230"/>
            <a:ext cx="807001" cy="1132951"/>
          </a:xfrm>
          <a:prstGeom prst="rect">
            <a:avLst/>
          </a:prstGeom>
        </p:spPr>
      </p:pic>
      <p:sp>
        <p:nvSpPr>
          <p:cNvPr id="10" name="角丸四角形吹き出し 9"/>
          <p:cNvSpPr/>
          <p:nvPr/>
        </p:nvSpPr>
        <p:spPr>
          <a:xfrm>
            <a:off x="1628800" y="3059833"/>
            <a:ext cx="4968552" cy="1273348"/>
          </a:xfrm>
          <a:prstGeom prst="wedgeRoundRectCallout">
            <a:avLst>
              <a:gd name="adj1" fmla="val -61939"/>
              <a:gd name="adj2" fmla="val 4861"/>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spcAft>
                <a:spcPts val="0"/>
              </a:spcAft>
            </a:pPr>
            <a:r>
              <a:rPr lang="ja-JP" altLang="en-US"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a:t>
            </a:r>
            <a:r>
              <a:rPr lang="ja-JP"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Ｑ</a:t>
            </a:r>
            <a:r>
              <a:rPr lang="en-US"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1.</a:t>
            </a:r>
            <a:r>
              <a:rPr lang="ja-JP"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病児・病後児保育って何？</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子どもが病気になったり、回復が長引いたときなど、</a:t>
            </a:r>
            <a: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保護者が仕事やその他で看病ができず、また病気が回復するまで</a:t>
            </a:r>
            <a: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保育所へ復帰もできずに困ることがあります</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a:t>
            </a:r>
            <a:endParaRPr lang="en-US" alt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そんな</a:t>
            </a: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時、病院・診療所、保育所等に付設された専用スペースで</a:t>
            </a:r>
            <a: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一時的に預かってくれる、各市町村の事業です</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a:t>
            </a:r>
            <a:endParaRPr lang="en-US" alt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ja-JP" altLang="en-US" sz="1000" b="1" kern="100" dirty="0">
                <a:solidFill>
                  <a:srgbClr val="44546A"/>
                </a:solidFill>
                <a:latin typeface="Meiryo UI" panose="020B0604030504040204" pitchFamily="50" charset="-128"/>
                <a:ea typeface="Meiryo UI" panose="020B0604030504040204" pitchFamily="50" charset="-128"/>
                <a:cs typeface="Meiryo UI" panose="020B0604030504040204" pitchFamily="50" charset="-128"/>
              </a:rPr>
              <a:t>テンプスタッフ</a:t>
            </a:r>
            <a:r>
              <a:rPr lang="ja-JP" altLang="en-US" sz="1000" b="1" kern="100" dirty="0" smtClean="0">
                <a:solidFill>
                  <a:srgbClr val="44546A"/>
                </a:solidFill>
                <a:latin typeface="Meiryo UI" panose="020B0604030504040204" pitchFamily="50" charset="-128"/>
                <a:ea typeface="Meiryo UI" panose="020B0604030504040204" pitchFamily="50" charset="-128"/>
                <a:cs typeface="Meiryo UI" panose="020B0604030504040204" pitchFamily="50" charset="-128"/>
              </a:rPr>
              <a:t>が負担できる施設はテンプスタッフ各オフィスへお問い合わせください。</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吹き出し 11"/>
          <p:cNvSpPr/>
          <p:nvPr/>
        </p:nvSpPr>
        <p:spPr>
          <a:xfrm>
            <a:off x="404664" y="4477196"/>
            <a:ext cx="4433262" cy="936104"/>
          </a:xfrm>
          <a:prstGeom prst="wedgeRoundRectCallout">
            <a:avLst>
              <a:gd name="adj1" fmla="val 66052"/>
              <a:gd name="adj2" fmla="val -5050"/>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spcAft>
                <a:spcPts val="0"/>
              </a:spcAft>
            </a:pPr>
            <a:r>
              <a:rPr lang="ja-JP" sz="1050" b="1" kern="10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Ｑ</a:t>
            </a:r>
            <a:r>
              <a:rPr lang="en-US" sz="1050" b="1" kern="10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2.</a:t>
            </a:r>
            <a:r>
              <a:rPr lang="ja-JP" sz="1050" b="1" kern="10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病児・病後児保育はどうやって利用するの？</a:t>
            </a:r>
            <a:endParaRPr lang="ja-JP" sz="1050" kern="100">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利用時は医師の診察・事前予約が必要です。</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費用は、</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1</a:t>
            </a: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日</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2,000</a:t>
            </a: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円程度です。</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詳細は実施施設へ直接お問い合わせいただくか、</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お住まいの市町村の</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HP</a:t>
            </a: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などをご覧ください。</a:t>
            </a:r>
            <a:endParaRPr lang="ja-JP" sz="1050" kern="100">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角丸四角形吹き出し 12"/>
          <p:cNvSpPr/>
          <p:nvPr/>
        </p:nvSpPr>
        <p:spPr>
          <a:xfrm>
            <a:off x="1628800" y="5557316"/>
            <a:ext cx="4918596" cy="1152128"/>
          </a:xfrm>
          <a:prstGeom prst="wedgeRoundRectCallout">
            <a:avLst>
              <a:gd name="adj1" fmla="val -60019"/>
              <a:gd name="adj2" fmla="val 479"/>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spcAft>
                <a:spcPts val="0"/>
              </a:spcAft>
            </a:pPr>
            <a:r>
              <a:rPr lang="ja-JP" altLang="en-US"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a:t>
            </a:r>
            <a:r>
              <a:rPr lang="ja-JP"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Ｑ</a:t>
            </a:r>
            <a:r>
              <a:rPr lang="en-US"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3.</a:t>
            </a:r>
            <a:r>
              <a:rPr lang="ja-JP"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テンプへの申請はどうやってするの？</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lvl="0" algn="l">
              <a:lnSpc>
                <a:spcPts val="1200"/>
              </a:lnSpc>
              <a:spcAft>
                <a:spcPts val="0"/>
              </a:spcAft>
              <a:buSzPts val="1000"/>
            </a:pPr>
            <a:r>
              <a:rPr lang="ja-JP" altLang="en-US"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①</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利用</a:t>
            </a: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時にオフィスまたは担当営業へ必ず連絡をしてください。</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lvl="0" algn="l">
              <a:lnSpc>
                <a:spcPts val="1200"/>
              </a:lnSpc>
              <a:spcAft>
                <a:spcPts val="0"/>
              </a:spcAft>
              <a:buSzPts val="1000"/>
            </a:pPr>
            <a:r>
              <a:rPr lang="ja-JP" altLang="en-US"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②</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タイムシート</a:t>
            </a: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の備考欄に「病児保育利用」と記入してください。</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lvl="0" algn="l">
              <a:lnSpc>
                <a:spcPts val="1200"/>
              </a:lnSpc>
              <a:spcAft>
                <a:spcPts val="0"/>
              </a:spcAft>
              <a:buSzPts val="1000"/>
            </a:pPr>
            <a:r>
              <a:rPr lang="ja-JP" altLang="en-US"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③</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タイムシート</a:t>
            </a: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の締め日に、専用の申請書に利用日・児童名などを記載し</a:t>
            </a:r>
            <a: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領収書</a:t>
            </a: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を添付して、オフィスとスタッフサポートセンターにＦＡＸで送信</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lvl="0" algn="l">
              <a:lnSpc>
                <a:spcPts val="1200"/>
              </a:lnSpc>
              <a:spcAft>
                <a:spcPts val="0"/>
              </a:spcAft>
              <a:buSzPts val="1000"/>
            </a:pPr>
            <a:r>
              <a:rPr lang="ja-JP" altLang="en-US"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④</a:t>
            </a:r>
            <a:r>
              <a:rPr lang="ja-JP" sz="1000" b="1"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翌月</a:t>
            </a: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、給与と一緒に「他支給」として振り込まれます。</a:t>
            </a:r>
            <a:r>
              <a:rPr lang="ja-JP" sz="700"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※課税対象</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角丸四角形吹き出し 16"/>
          <p:cNvSpPr/>
          <p:nvPr/>
        </p:nvSpPr>
        <p:spPr>
          <a:xfrm>
            <a:off x="1521977" y="7956376"/>
            <a:ext cx="4114800" cy="792839"/>
          </a:xfrm>
          <a:prstGeom prst="wedgeRoundRectCallout">
            <a:avLst>
              <a:gd name="adj1" fmla="val 48573"/>
              <a:gd name="adj2" fmla="val -78348"/>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spcAft>
                <a:spcPts val="0"/>
              </a:spcAft>
            </a:pPr>
            <a:r>
              <a:rPr lang="ja-JP" sz="1050" b="1" kern="10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Ｑ</a:t>
            </a:r>
            <a:r>
              <a:rPr lang="en-US" sz="1050" b="1" kern="10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50" b="1" kern="10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利用した日に遅刻・早退してもＯＫ？ </a:t>
            </a:r>
            <a:endParaRPr lang="ja-JP" sz="1050" kern="100">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遅刻・早退はＯＫですが、</a:t>
            </a:r>
            <a: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「欠勤」「有給休暇」日の利用はできません。</a:t>
            </a:r>
            <a:endParaRPr lang="ja-JP" sz="1050" kern="100">
              <a:effectLst/>
              <a:latin typeface="Meiryo UI" panose="020B0604030504040204" pitchFamily="50" charset="-128"/>
              <a:ea typeface="Meiryo UI" panose="020B0604030504040204" pitchFamily="50" charset="-128"/>
              <a:cs typeface="Meiryo UI" panose="020B0604030504040204" pitchFamily="50" charset="-128"/>
            </a:endParaRPr>
          </a:p>
        </p:txBody>
      </p:sp>
      <p:pic>
        <p:nvPicPr>
          <p:cNvPr id="18" name="図 17"/>
          <p:cNvPicPr/>
          <p:nvPr/>
        </p:nvPicPr>
        <p:blipFill>
          <a:blip r:embed="rId3" cstate="print">
            <a:extLst>
              <a:ext uri="{28A0092B-C50C-407E-A947-70E740481C1C}">
                <a14:useLocalDpi xmlns:a14="http://schemas.microsoft.com/office/drawing/2010/main" val="0"/>
              </a:ext>
            </a:extLst>
          </a:blip>
          <a:stretch>
            <a:fillRect/>
          </a:stretch>
        </p:blipFill>
        <p:spPr>
          <a:xfrm>
            <a:off x="5517233" y="4405190"/>
            <a:ext cx="807001" cy="1132951"/>
          </a:xfrm>
          <a:prstGeom prst="rect">
            <a:avLst/>
          </a:prstGeom>
        </p:spPr>
      </p:pic>
      <p:pic>
        <p:nvPicPr>
          <p:cNvPr id="19" name="図 18"/>
          <p:cNvPicPr/>
          <p:nvPr/>
        </p:nvPicPr>
        <p:blipFill>
          <a:blip r:embed="rId3" cstate="print">
            <a:extLst>
              <a:ext uri="{28A0092B-C50C-407E-A947-70E740481C1C}">
                <a14:useLocalDpi xmlns:a14="http://schemas.microsoft.com/office/drawing/2010/main" val="0"/>
              </a:ext>
            </a:extLst>
          </a:blip>
          <a:stretch>
            <a:fillRect/>
          </a:stretch>
        </p:blipFill>
        <p:spPr>
          <a:xfrm>
            <a:off x="389752" y="5648502"/>
            <a:ext cx="807001" cy="1132951"/>
          </a:xfrm>
          <a:prstGeom prst="rect">
            <a:avLst/>
          </a:prstGeom>
        </p:spPr>
      </p:pic>
      <p:pic>
        <p:nvPicPr>
          <p:cNvPr id="20" name="図 19"/>
          <p:cNvPicPr/>
          <p:nvPr/>
        </p:nvPicPr>
        <p:blipFill>
          <a:blip r:embed="rId3" cstate="print">
            <a:extLst>
              <a:ext uri="{28A0092B-C50C-407E-A947-70E740481C1C}">
                <a14:useLocalDpi xmlns:a14="http://schemas.microsoft.com/office/drawing/2010/main" val="0"/>
              </a:ext>
            </a:extLst>
          </a:blip>
          <a:stretch>
            <a:fillRect/>
          </a:stretch>
        </p:blipFill>
        <p:spPr>
          <a:xfrm>
            <a:off x="5633540" y="6925470"/>
            <a:ext cx="807001" cy="1132951"/>
          </a:xfrm>
          <a:prstGeom prst="rect">
            <a:avLst/>
          </a:prstGeom>
        </p:spPr>
      </p:pic>
      <p:sp>
        <p:nvSpPr>
          <p:cNvPr id="21" name="正方形/長方形 20"/>
          <p:cNvSpPr/>
          <p:nvPr/>
        </p:nvSpPr>
        <p:spPr>
          <a:xfrm>
            <a:off x="0" y="8774668"/>
            <a:ext cx="6857999" cy="369332"/>
          </a:xfrm>
          <a:prstGeom prst="rect">
            <a:avLst/>
          </a:prstGeom>
        </p:spPr>
        <p:txBody>
          <a:bodyPr wrap="square">
            <a:spAutoFit/>
          </a:bodyPr>
          <a:lstStyle/>
          <a:p>
            <a:pPr algn="ct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本制度の利用できる施設一覧は、各オフィスへお問い合わせください。</a:t>
            </a:r>
            <a:endParaRPr lang="ja-JP" altLang="ja-JP"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図 21"/>
          <p:cNvPicPr/>
          <p:nvPr/>
        </p:nvPicPr>
        <p:blipFill>
          <a:blip r:embed="rId4" cstate="print">
            <a:extLst>
              <a:ext uri="{28A0092B-C50C-407E-A947-70E740481C1C}">
                <a14:useLocalDpi xmlns:a14="http://schemas.microsoft.com/office/drawing/2010/main" val="0"/>
              </a:ext>
            </a:extLst>
          </a:blip>
          <a:stretch>
            <a:fillRect/>
          </a:stretch>
        </p:blipFill>
        <p:spPr>
          <a:xfrm>
            <a:off x="127335" y="7873391"/>
            <a:ext cx="1080119" cy="904588"/>
          </a:xfrm>
          <a:prstGeom prst="rect">
            <a:avLst/>
          </a:prstGeom>
        </p:spPr>
      </p:pic>
      <p:sp>
        <p:nvSpPr>
          <p:cNvPr id="15" name="角丸四角形吹き出し 14"/>
          <p:cNvSpPr/>
          <p:nvPr/>
        </p:nvSpPr>
        <p:spPr>
          <a:xfrm>
            <a:off x="404665" y="6853461"/>
            <a:ext cx="4824536" cy="886891"/>
          </a:xfrm>
          <a:prstGeom prst="wedgeRoundRectCallout">
            <a:avLst>
              <a:gd name="adj1" fmla="val 58775"/>
              <a:gd name="adj2" fmla="val -8289"/>
              <a:gd name="adj3" fmla="val 16667"/>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spcAft>
                <a:spcPts val="0"/>
              </a:spcAft>
            </a:pPr>
            <a:r>
              <a:rPr lang="ja-JP" altLang="en-US"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a:t>
            </a:r>
            <a:r>
              <a:rPr lang="ja-JP"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Ｑ</a:t>
            </a:r>
            <a:r>
              <a:rPr lang="en-US"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　</a:t>
            </a:r>
            <a:r>
              <a:rPr lang="ja-JP" sz="1050" b="1" kern="100" dirty="0" smtClean="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a:t>
            </a:r>
            <a:r>
              <a:rPr lang="ja-JP" sz="1050" b="1" kern="100" dirty="0">
                <a:solidFill>
                  <a:srgbClr val="262626"/>
                </a:solidFill>
                <a:effectLst/>
                <a:latin typeface="Meiryo UI" panose="020B0604030504040204" pitchFamily="50" charset="-128"/>
                <a:ea typeface="Meiryo UI" panose="020B0604030504040204" pitchFamily="50" charset="-128"/>
                <a:cs typeface="Meiryo UI" panose="020B0604030504040204" pitchFamily="50" charset="-128"/>
              </a:rPr>
              <a:t>昼食・おやつ代」は含めるの？ </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施設に支払った「昼食・おやつ代」「延長料金」も</a:t>
            </a:r>
            <a: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保育料金として含めて申請可能です。</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a:p>
            <a:pPr algn="ctr">
              <a:lnSpc>
                <a:spcPts val="1200"/>
              </a:lnSpc>
              <a:spcAft>
                <a:spcPts val="0"/>
              </a:spcAft>
            </a:pPr>
            <a: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
            </a:r>
            <a:br>
              <a:rPr lang="en-US" sz="1000" b="1"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br>
            <a:r>
              <a:rPr lang="ja-JP" sz="900"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a:t>
            </a:r>
            <a:r>
              <a:rPr lang="ja-JP" sz="900" kern="100" dirty="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医師の診療代、診療情報提供料などは申請できません</a:t>
            </a:r>
            <a:r>
              <a:rPr lang="ja-JP" sz="900" kern="100" dirty="0" smtClean="0">
                <a:solidFill>
                  <a:srgbClr val="44546A"/>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50" kern="100" dirty="0">
              <a:effectLst/>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74999907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TotalTime>
  <Words>182</Words>
  <Application>Microsoft Office PowerPoint</Application>
  <PresentationFormat>画面に合わせる (4:3)</PresentationFormat>
  <Paragraphs>41</Paragraphs>
  <Slides>2</Slides>
  <Notes>1</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菓子田 未来</dc:creator>
  <cp:lastModifiedBy>a.hori</cp:lastModifiedBy>
  <cp:revision>18</cp:revision>
  <cp:lastPrinted>2017-11-14T05:47:26Z</cp:lastPrinted>
  <dcterms:created xsi:type="dcterms:W3CDTF">2017-06-10T01:00:26Z</dcterms:created>
  <dcterms:modified xsi:type="dcterms:W3CDTF">2017-11-14T06:16:58Z</dcterms:modified>
</cp:coreProperties>
</file>